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313" r:id="rId3"/>
    <p:sldId id="263" r:id="rId4"/>
    <p:sldId id="305" r:id="rId5"/>
    <p:sldId id="306" r:id="rId6"/>
    <p:sldId id="262" r:id="rId7"/>
    <p:sldId id="308" r:id="rId8"/>
    <p:sldId id="309" r:id="rId9"/>
    <p:sldId id="260" r:id="rId10"/>
    <p:sldId id="311" r:id="rId11"/>
    <p:sldId id="326" r:id="rId12"/>
    <p:sldId id="264" r:id="rId13"/>
    <p:sldId id="320" r:id="rId14"/>
    <p:sldId id="319" r:id="rId15"/>
    <p:sldId id="328" r:id="rId16"/>
    <p:sldId id="333" r:id="rId17"/>
    <p:sldId id="323" r:id="rId18"/>
    <p:sldId id="332" r:id="rId19"/>
    <p:sldId id="325" r:id="rId20"/>
    <p:sldId id="331" r:id="rId21"/>
    <p:sldId id="261" r:id="rId22"/>
    <p:sldId id="258" r:id="rId23"/>
    <p:sldId id="327" r:id="rId24"/>
    <p:sldId id="329" r:id="rId25"/>
    <p:sldId id="259" r:id="rId26"/>
    <p:sldId id="330" r:id="rId27"/>
  </p:sldIdLst>
  <p:sldSz cx="9144000" cy="6858000" type="screen4x3"/>
  <p:notesSz cx="6858000" cy="9947275"/>
  <p:embeddedFontLst>
    <p:embeddedFont>
      <p:font typeface="Century Gothic" pitchFamily="34" charset="0"/>
      <p:regular r:id="rId29"/>
      <p:bold r:id="rId30"/>
      <p:italic r:id="rId31"/>
      <p:boldItalic r:id="rId32"/>
    </p:embeddedFont>
    <p:embeddedFont>
      <p:font typeface="Helvetica Neue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Tahoma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FFE7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89" autoAdjust="0"/>
  </p:normalViewPr>
  <p:slideViewPr>
    <p:cSldViewPr>
      <p:cViewPr varScale="1">
        <p:scale>
          <a:sx n="63" d="100"/>
          <a:sy n="63" d="100"/>
        </p:scale>
        <p:origin x="-4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6" y="0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41387" y="746125"/>
            <a:ext cx="4975224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6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812725" y="2558355"/>
            <a:ext cx="5518548" cy="17412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457700" y="5735637"/>
            <a:ext cx="222250" cy="219075"/>
          </a:xfrm>
          <a:prstGeom prst="rect">
            <a:avLst/>
          </a:prstGeom>
          <a:noFill/>
          <a:ln>
            <a:noFill/>
          </a:ln>
        </p:spPr>
        <p:txBody>
          <a:bodyPr lIns="26775" tIns="26775" rIns="26775" bIns="2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100" b="0" i="0" u="none" strike="noStrike" cap="none">
                <a:solidFill>
                  <a:srgbClr val="0020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100" b="0" i="0" u="none" strike="noStrike" cap="none">
              <a:solidFill>
                <a:srgbClr val="0020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94462" y="1119661"/>
            <a:ext cx="8211658" cy="1097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1450" marR="0" lvl="1" indent="-95250" algn="l" rtl="0"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46088" marR="0" lvl="2" indent="-109537" algn="l" rtl="0"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Tahoma"/>
              <a:buChar char="‒"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719138" marR="0" lvl="3" indent="-106362" algn="l" rtl="0"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84250" marR="0" lvl="4" indent="-104775" algn="l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95454"/>
              <a:buFont typeface="Tahoma"/>
              <a:buChar char="‒"/>
              <a:defRPr sz="10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94446" y="266842"/>
            <a:ext cx="8211672" cy="32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ото — 3 шт.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4685853" y="3542853"/>
            <a:ext cx="2812852" cy="1989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idx="3"/>
          </p:nvPr>
        </p:nvSpPr>
        <p:spPr>
          <a:xfrm>
            <a:off x="4689132" y="1326058"/>
            <a:ext cx="2812852" cy="1989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4"/>
          </p:nvPr>
        </p:nvSpPr>
        <p:spPr>
          <a:xfrm>
            <a:off x="1645293" y="1326058"/>
            <a:ext cx="2812852" cy="4205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457700" y="5735637"/>
            <a:ext cx="222250" cy="219075"/>
          </a:xfrm>
          <a:prstGeom prst="rect">
            <a:avLst/>
          </a:prstGeom>
          <a:noFill/>
          <a:ln>
            <a:noFill/>
          </a:ln>
        </p:spPr>
        <p:txBody>
          <a:bodyPr lIns="26775" tIns="26775" rIns="26775" bIns="2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100">
                <a:solidFill>
                  <a:srgbClr val="0020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100">
              <a:solidFill>
                <a:srgbClr val="0020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812725" y="4212580"/>
            <a:ext cx="5518548" cy="2694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1812725" y="3077417"/>
            <a:ext cx="5518548" cy="4218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4457700" y="5735637"/>
            <a:ext cx="222250" cy="219075"/>
          </a:xfrm>
          <a:prstGeom prst="rect">
            <a:avLst/>
          </a:prstGeom>
          <a:noFill/>
          <a:ln>
            <a:noFill/>
          </a:ln>
        </p:spPr>
        <p:txBody>
          <a:bodyPr lIns="26775" tIns="26775" rIns="26775" bIns="2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100">
                <a:solidFill>
                  <a:srgbClr val="0020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100">
              <a:solidFill>
                <a:srgbClr val="0020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ото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1142999" y="857249"/>
            <a:ext cx="6858000" cy="5143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4457700" y="5735637"/>
            <a:ext cx="222250" cy="219075"/>
          </a:xfrm>
          <a:prstGeom prst="rect">
            <a:avLst/>
          </a:prstGeom>
          <a:noFill/>
          <a:ln>
            <a:noFill/>
          </a:ln>
        </p:spPr>
        <p:txBody>
          <a:bodyPr lIns="26775" tIns="26775" rIns="26775" bIns="2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100">
                <a:solidFill>
                  <a:srgbClr val="0020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100">
              <a:solidFill>
                <a:srgbClr val="0020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812925" y="1720850"/>
            <a:ext cx="5518150" cy="1741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812925" y="3509962"/>
            <a:ext cx="5518150" cy="5953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4457700" y="5735637"/>
            <a:ext cx="222250" cy="219075"/>
          </a:xfrm>
          <a:prstGeom prst="rect">
            <a:avLst/>
          </a:prstGeom>
          <a:noFill/>
          <a:ln>
            <a:noFill/>
          </a:ln>
        </p:spPr>
        <p:txBody>
          <a:bodyPr lIns="26775" tIns="26775" rIns="26775" bIns="2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cs.cntd.ru/document/9051553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 b="91071"/>
          <a:stretch/>
        </p:blipFill>
        <p:spPr>
          <a:xfrm>
            <a:off x="0" y="-3804"/>
            <a:ext cx="9144000" cy="2398661"/>
          </a:xfrm>
          <a:prstGeom prst="rect">
            <a:avLst/>
          </a:prstGeom>
          <a:gradFill>
            <a:gsLst>
              <a:gs pos="0">
                <a:srgbClr val="F9FCF5"/>
              </a:gs>
              <a:gs pos="74000">
                <a:srgbClr val="CBE4AD"/>
              </a:gs>
              <a:gs pos="83000">
                <a:srgbClr val="CBE4AD"/>
              </a:gs>
              <a:gs pos="100000">
                <a:srgbClr val="DDEDC8"/>
              </a:gs>
            </a:gsLst>
            <a:lin ang="5400000" scaled="0"/>
          </a:gradFill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29568"/>
            <a:ext cx="9144000" cy="5228432"/>
          </a:xfrm>
          <a:prstGeom prst="rect">
            <a:avLst/>
          </a:prstGeom>
          <a:gradFill>
            <a:gsLst>
              <a:gs pos="0">
                <a:srgbClr val="F9FCF5"/>
              </a:gs>
              <a:gs pos="74000">
                <a:srgbClr val="CBE4AD"/>
              </a:gs>
              <a:gs pos="83000">
                <a:srgbClr val="CBE4AD"/>
              </a:gs>
              <a:gs pos="100000">
                <a:srgbClr val="DDEDC8"/>
              </a:gs>
            </a:gsLst>
            <a:lin ang="5400000" scaled="0"/>
          </a:gradFill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575581" y="1678530"/>
            <a:ext cx="8188779" cy="1285207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ТЕКУЩИЙ И КАПИТАЛЬНЫЙ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 МКД</a:t>
            </a:r>
            <a:endParaRPr lang="ru-RU" sz="40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6795" b="21459"/>
          <a:stretch/>
        </p:blipFill>
        <p:spPr>
          <a:xfrm flipH="1">
            <a:off x="0" y="3920034"/>
            <a:ext cx="8522566" cy="293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51520" y="548680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НОРМАТИВНО-ПРАВОВОЕ И НОРМАТИВНО-МЕТОДИЧЕСКОЕ ОБЕСПЕЧЕНИЕ РЕМОНТОВ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Shape 102"/>
          <p:cNvSpPr/>
          <p:nvPr/>
        </p:nvSpPr>
        <p:spPr>
          <a:xfrm>
            <a:off x="7596336" y="620688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251520" y="2276872"/>
            <a:ext cx="2651030" cy="244827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lang="en-US" b="1" dirty="0" smtClean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Услуга текущего и капитального ремонта предоставляется в соответствии с законодательством РФ, в том числе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ru-RU" b="1" dirty="0" smtClean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lang="ru-RU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8" name="Shape 108"/>
          <p:cNvCxnSpPr>
            <a:stCxn id="103" idx="3"/>
          </p:cNvCxnSpPr>
          <p:nvPr/>
        </p:nvCxnSpPr>
        <p:spPr>
          <a:xfrm>
            <a:off x="2902550" y="3501008"/>
            <a:ext cx="504056" cy="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13" name="Shape 113"/>
          <p:cNvSpPr/>
          <p:nvPr/>
        </p:nvSpPr>
        <p:spPr>
          <a:xfrm>
            <a:off x="3419872" y="1628800"/>
            <a:ext cx="5724128" cy="5184576"/>
          </a:xfrm>
          <a:prstGeom prst="roundRect">
            <a:avLst>
              <a:gd name="adj" fmla="val 16667"/>
            </a:avLst>
          </a:prstGeom>
          <a:solidFill>
            <a:srgbClr val="E5E5E5">
              <a:alpha val="52000"/>
            </a:srgb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-Жилищный кодекс РФ;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 Градостроительный кодекс РФ;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закон о защите прав потребителей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 Федеральный закон от 23 ноября 2009 года № 261-ФЗ «Об энергосбережении и о повышении энергетической эффективности …»;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 Федеральный закон от 30 декабря 2009 года № 384-ФЗ «Технический регламент о безопасности зданий и сооружений»;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 Правила содержания общего имущества МКД, утвержденные ПП РФ от 13 августа 2006 года № 491. 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 Положение о признании помещения жилым помещением, жилого помещения непригодным для проживания и МКД аварийным и подлежащим сносу или реконструкции, утвержденное ПП РФ от 28 января 2006 года № 47; 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 Правила и нормы технической эксплуатации жилищного фонда, утвержденные Постановлением Госстроя России от 27 сентября 2003 года  № 170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….</a:t>
            </a:r>
          </a:p>
        </p:txBody>
      </p:sp>
      <p:pic>
        <p:nvPicPr>
          <p:cNvPr id="20" name="Shape 58"/>
          <p:cNvPicPr preferRelativeResize="0"/>
          <p:nvPr/>
        </p:nvPicPr>
        <p:blipFill rotWithShape="1">
          <a:blip r:embed="rId4">
            <a:alphaModFix/>
          </a:blip>
          <a:srcRect l="43492" t="10924" r="37114" b="69322"/>
          <a:stretch/>
        </p:blipFill>
        <p:spPr>
          <a:xfrm>
            <a:off x="7812360" y="836712"/>
            <a:ext cx="587828" cy="59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-36512" y="1124744"/>
          <a:ext cx="9144000" cy="5675102"/>
        </p:xfrm>
        <a:graphic>
          <a:graphicData uri="http://schemas.openxmlformats.org/drawingml/2006/table">
            <a:tbl>
              <a:tblPr/>
              <a:tblGrid>
                <a:gridCol w="323528"/>
                <a:gridCol w="1512168"/>
                <a:gridCol w="1944216"/>
                <a:gridCol w="5364088"/>
              </a:tblGrid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№ </a:t>
                      </a:r>
                      <a:r>
                        <a:rPr lang="ru-RU" sz="1100" b="1" i="0" u="none" strike="noStrike" cap="none" dirty="0" err="1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</a:t>
                      </a: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r>
                        <a:rPr lang="ru-RU" sz="1100" b="1" i="0" u="none" strike="noStrike" cap="none" dirty="0" err="1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</a:t>
                      </a:r>
                      <a:endParaRPr lang="ru-RU" sz="1100" b="1" i="0" u="none" strike="noStrike" cap="none" dirty="0" smtClean="0">
                        <a:solidFill>
                          <a:srgbClr val="2B487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Виды инженерного оборудования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Документы, для составлении плана работ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Документы, с помощью которых можно рассчитать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стоимость работ на ТО, текущий и капитальный ремонт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Система холодного и горячего водоснабжения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Акт осмотра общего имущества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Рекомендации по нормированию труда работников, занятых содержанием и ремонтом жилищного фонда», ЦМЭП, 2011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Система водоотведения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«Рекомендации по нормированию труда на работы по ремонту теплоэнергетического оборудования и тепловых сетей», ЦМЭП, 2010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Система отопления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«Эксплуатация тепловых пунктов и систем теплопотребления», Москва, 1988г.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Система электроснабжения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ВСН 58-88(</a:t>
                      </a:r>
                      <a:r>
                        <a:rPr lang="ru-RU" sz="1100" b="1" i="0" u="none" strike="noStrike" cap="none" dirty="0" err="1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р</a:t>
                      </a: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 «Положение об организации и проведении реконструкции, ремонта и технического обслуживания жилых зданий, объектов коммунального и социально-культурного назначения»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«Методические рекомендации по нормированию труда на работы по обслуживанию и ремонту электрических сетей, электроэнергетических устройств и оборудования», ЦМЭП, 2007«Справочник по ремонту и техническому обслуживанию электрических сетей», г.Москва, 1987г.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Информационно-телекоммуникационные сети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«Рекомендации по нормированию труда на установку, обслуживание и ремонт приборов учета и регулирования в жилищно-коммунальном хозяйства», Часть 2. «Нормы времени на установку, обслуживание и ремонт приборов учета тепловой энергии», ЦМЭП, 2011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Система пожарной сигнализации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«Нормативы численности работников организаций коммунального комплекса, занятых водоснабжением , водоотведением и очисткой сточных вод», ЦМЭП, 2010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Система дымоудаления и оповещения людей о пожаре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Постановление 170 от 23.09.2003 « об утверждении Правил и норм технической эксплуатации жилищного фонда»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«Рекомендации по нормированию труда на установку, обслуживание и ремонт приборов учета и регулирования в жилищно-коммунальном хозяйства», часть 1, «Нормы времени на установку, обслуживание и ремонт счетчиков воды», ЦМЭП, 2011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Система автоматического пожаротушения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«Нормы труда на вспомогательные работы в жилищно-коммунальном хозяйстве», ЦМЭП, 2011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Система вентиляции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dirty="0" smtClean="0">
                          <a:solidFill>
                            <a:srgbClr val="2B487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«Стоимости (расценки) работ и услуг по содержанию и ремонту общего имущества в многоквартирном доме», ЦМЭП, 2012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-180528" y="404664"/>
            <a:ext cx="8100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Виды инженерного оборудования и нормативно-правовая база,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определения работ на ТО, текущий и капитальный ремонт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l="69872" t="43589" r="5128" b="38141"/>
          <a:stretch/>
        </p:blipFill>
        <p:spPr>
          <a:xfrm>
            <a:off x="7740352" y="646533"/>
            <a:ext cx="849085" cy="62048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7596336" y="402923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710"/>
          <a:stretch/>
        </p:blipFill>
        <p:spPr>
          <a:xfrm>
            <a:off x="0" y="2141642"/>
            <a:ext cx="9122229" cy="471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 flipH="1">
            <a:off x="4716016" y="4437112"/>
            <a:ext cx="3734922" cy="18986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проводится государственная экспертиза проектной документации, за исключением государственной экспертизы проектной документации, подготовленной для проведения капитального ремонта автомобильных дорог общего пользования п. 3 ст.49 ГК РФ</a:t>
            </a:r>
            <a:endParaRPr lang="ru-R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Shape 198"/>
          <p:cNvSpPr/>
          <p:nvPr/>
        </p:nvSpPr>
        <p:spPr>
          <a:xfrm flipH="1">
            <a:off x="4716016" y="2924944"/>
            <a:ext cx="3734922" cy="6727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algn="ctr">
              <a:buSzPct val="25000"/>
            </a:pPr>
            <a:r>
              <a:rPr lang="ru-R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требуется разрешение на ввод объекта в эксплуатацию</a:t>
            </a:r>
            <a:endParaRPr lang="ru-R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Shape 199"/>
          <p:cNvSpPr/>
          <p:nvPr/>
        </p:nvSpPr>
        <p:spPr>
          <a:xfrm flipH="1">
            <a:off x="4716016" y="3717032"/>
            <a:ext cx="3734922" cy="4889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lnSpc>
                <a:spcPct val="105000"/>
              </a:lnSpc>
              <a:buSzPct val="25000"/>
            </a:pPr>
            <a:r>
              <a:rPr lang="ru-R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осуществляется государственный строительный надзор</a:t>
            </a:r>
            <a:endParaRPr lang="ru-R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Shape 205"/>
          <p:cNvSpPr/>
          <p:nvPr/>
        </p:nvSpPr>
        <p:spPr>
          <a:xfrm flipH="1">
            <a:off x="0" y="2564904"/>
            <a:ext cx="4073854" cy="3635304"/>
          </a:xfrm>
          <a:prstGeom prst="roundRect">
            <a:avLst>
              <a:gd name="adj" fmla="val 16667"/>
            </a:avLst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blurRad="50799" dist="38100" dir="2700000" algn="tl" rotWithShape="0">
              <a:schemeClr val="lt1">
                <a:alpha val="40000"/>
              </a:scheme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соответствии с положениями Градостроительного кодекса Российской Федерации, при проведении </a:t>
            </a:r>
            <a:r>
              <a:rPr lang="ru-RU" sz="18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капитального и текущего ремонта </a:t>
            </a:r>
            <a:r>
              <a:rPr lang="ru-RU" sz="18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объектов капитального строительства: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400" b="1" dirty="0">
              <a:solidFill>
                <a:srgbClr val="2B48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467544" y="2276872"/>
            <a:ext cx="3965549" cy="40234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Shape 100"/>
          <p:cNvSpPr txBox="1"/>
          <p:nvPr/>
        </p:nvSpPr>
        <p:spPr>
          <a:xfrm>
            <a:off x="251520" y="548680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НОРМАТИВНО-ПРАВОВОЕ И НОРМАТИВНО-МЕТОДИЧЕСКОЕ ОБЕСПЕЧЕНИЕ РЕМОНТОВ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64"/>
          <p:cNvSpPr/>
          <p:nvPr/>
        </p:nvSpPr>
        <p:spPr>
          <a:xfrm>
            <a:off x="7596336" y="665110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" name="Shape 70"/>
          <p:cNvPicPr preferRelativeResize="0"/>
          <p:nvPr/>
        </p:nvPicPr>
        <p:blipFill rotWithShape="1">
          <a:blip r:embed="rId4">
            <a:alphaModFix/>
          </a:blip>
          <a:srcRect l="69872" t="43589" r="5128" b="38141"/>
          <a:stretch/>
        </p:blipFill>
        <p:spPr>
          <a:xfrm>
            <a:off x="7740352" y="908720"/>
            <a:ext cx="849085" cy="62048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198"/>
          <p:cNvSpPr/>
          <p:nvPr/>
        </p:nvSpPr>
        <p:spPr>
          <a:xfrm flipH="1">
            <a:off x="4716016" y="2132856"/>
            <a:ext cx="3734922" cy="6727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algn="ctr">
              <a:buSzPct val="25000"/>
            </a:pPr>
            <a:r>
              <a:rPr lang="ru-R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требуется разрешение на строительство, ч4.1 п17 ст.51 ГК РФ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710"/>
          <a:stretch/>
        </p:blipFill>
        <p:spPr>
          <a:xfrm>
            <a:off x="0" y="2141642"/>
            <a:ext cx="9122229" cy="471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467544" y="2492896"/>
            <a:ext cx="4022954" cy="37708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Между тем в случае проведения </a:t>
            </a:r>
            <a:r>
              <a:rPr lang="ru-RU" sz="16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капитального ремонта </a:t>
            </a:r>
            <a:r>
              <a:rPr lang="ru-R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объектов капитального строительства все же должна быть осуществлена подготовка </a:t>
            </a:r>
            <a:r>
              <a:rPr lang="ru-RU" sz="16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отдельных разделов проектной документации </a:t>
            </a:r>
            <a:r>
              <a:rPr lang="ru-R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основании задания застройщика или заказчика в зависимости от содержания работ, выполняемых при капитальном ремонте объектов капитального строительства (хотя государственная экспертиза в таком случае не требуется).</a:t>
            </a:r>
          </a:p>
        </p:txBody>
      </p:sp>
      <p:sp>
        <p:nvSpPr>
          <p:cNvPr id="205" name="Shape 205"/>
          <p:cNvSpPr/>
          <p:nvPr/>
        </p:nvSpPr>
        <p:spPr>
          <a:xfrm>
            <a:off x="5070147" y="2276872"/>
            <a:ext cx="4073854" cy="40706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799" dist="38100" dir="2700000" algn="tl" rotWithShape="0">
              <a:schemeClr val="lt1">
                <a:alpha val="40000"/>
              </a:scheme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соответствии с положениями Градостроительного кодекса Российской Федерации, при проведении </a:t>
            </a:r>
            <a:r>
              <a:rPr lang="ru-RU" sz="18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капитального и текущего ремонта </a:t>
            </a:r>
            <a:r>
              <a:rPr lang="ru-RU" sz="18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объектов капитального строительства: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400" b="1" dirty="0">
              <a:solidFill>
                <a:srgbClr val="2B48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Shape 206"/>
          <p:cNvSpPr/>
          <p:nvPr/>
        </p:nvSpPr>
        <p:spPr>
          <a:xfrm flipH="1">
            <a:off x="4683640" y="2204864"/>
            <a:ext cx="3965549" cy="40234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Shape 100"/>
          <p:cNvSpPr txBox="1"/>
          <p:nvPr/>
        </p:nvSpPr>
        <p:spPr>
          <a:xfrm>
            <a:off x="251520" y="548680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НОРМАТИВНО-ПРАВОВОЕ И НОРМАТИВНО-МЕТОДИЧЕСКОЕ ОБЕСПЕЧЕНИЕ РЕМОНТОВ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64"/>
          <p:cNvSpPr/>
          <p:nvPr/>
        </p:nvSpPr>
        <p:spPr>
          <a:xfrm>
            <a:off x="7596336" y="665110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" name="Shape 70"/>
          <p:cNvPicPr preferRelativeResize="0"/>
          <p:nvPr/>
        </p:nvPicPr>
        <p:blipFill rotWithShape="1">
          <a:blip r:embed="rId4">
            <a:alphaModFix/>
          </a:blip>
          <a:srcRect l="69872" t="43589" r="5128" b="38141"/>
          <a:stretch/>
        </p:blipFill>
        <p:spPr>
          <a:xfrm>
            <a:off x="7740352" y="908720"/>
            <a:ext cx="849085" cy="62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710"/>
          <a:stretch/>
        </p:blipFill>
        <p:spPr>
          <a:xfrm>
            <a:off x="21771" y="2169028"/>
            <a:ext cx="9122229" cy="471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l="30407" t="41269" r="62068" b="51587"/>
          <a:stretch/>
        </p:blipFill>
        <p:spPr>
          <a:xfrm>
            <a:off x="7692919" y="807533"/>
            <a:ext cx="932423" cy="8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7596336" y="692696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Shape 205"/>
          <p:cNvSpPr/>
          <p:nvPr/>
        </p:nvSpPr>
        <p:spPr>
          <a:xfrm flipH="1">
            <a:off x="0" y="2348880"/>
            <a:ext cx="4073854" cy="3635304"/>
          </a:xfrm>
          <a:prstGeom prst="roundRect">
            <a:avLst>
              <a:gd name="adj" fmla="val 16667"/>
            </a:avLst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blurRad="50799" dist="38100" dir="2700000" algn="tl" rotWithShape="0">
              <a:schemeClr val="lt1">
                <a:alpha val="40000"/>
              </a:scheme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Услуга содержания оказывается в соответствии с заказом на услугу и различается по составу, объему и периодичности выполнения работ, обеспечивая:</a:t>
            </a:r>
            <a:b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- работоспособное техническое состояние;</a:t>
            </a:r>
            <a:b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- нормативное техническое состояние;</a:t>
            </a:r>
            <a:b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- нормативное техническое состояние с элементами улучшения </a:t>
            </a: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(совершенствования, модернизации, реконструкции)</a:t>
            </a:r>
          </a:p>
        </p:txBody>
      </p:sp>
      <p:sp>
        <p:nvSpPr>
          <p:cNvPr id="206" name="Shape 206"/>
          <p:cNvSpPr/>
          <p:nvPr/>
        </p:nvSpPr>
        <p:spPr>
          <a:xfrm>
            <a:off x="390427" y="2060848"/>
            <a:ext cx="3965549" cy="40234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Shape 100"/>
          <p:cNvSpPr txBox="1"/>
          <p:nvPr/>
        </p:nvSpPr>
        <p:spPr>
          <a:xfrm>
            <a:off x="251520" y="764704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ПЕРЕЧЕНЬ РАБОТ ПО  ТЕКУЩЕМУ СОДЕРЖАНИЮ 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91"/>
          <p:cNvSpPr/>
          <p:nvPr/>
        </p:nvSpPr>
        <p:spPr>
          <a:xfrm flipH="1">
            <a:off x="4427984" y="1844824"/>
            <a:ext cx="4425796" cy="5013176"/>
          </a:xfrm>
          <a:prstGeom prst="bracketPair">
            <a:avLst/>
          </a:prstGeom>
          <a:noFill/>
          <a:ln w="3175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2042839"/>
            <a:ext cx="4032448" cy="477053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Состав работ, выполнение которых обеспечивает оказание услуги содержания общего имущества многоквартирного дома приведен в 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Приложение А ГОСТ Р 56192-2014  </a:t>
            </a: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Услуги содержания общего имущества многоквартирных домов. </a:t>
            </a:r>
          </a:p>
          <a:p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Состав работ, сформированный по итогам осмотров, не может быть меньше, чем это определено 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ПП РФ от 03.04.2013 N 290</a:t>
            </a: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 является обязательным, но может быть изменен по результатам дополнительной экспертизы (инструментального осмотра), которую проводит специализированная организация по заданию заказчика.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710"/>
          <a:stretch/>
        </p:blipFill>
        <p:spPr>
          <a:xfrm>
            <a:off x="21771" y="2169028"/>
            <a:ext cx="9122229" cy="471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l="30407" t="41269" r="62068" b="51587"/>
          <a:stretch/>
        </p:blipFill>
        <p:spPr>
          <a:xfrm>
            <a:off x="7692919" y="807533"/>
            <a:ext cx="932423" cy="8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7596336" y="692696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070147" y="2559402"/>
            <a:ext cx="4073854" cy="3635304"/>
          </a:xfrm>
          <a:prstGeom prst="roundRect">
            <a:avLst>
              <a:gd name="adj" fmla="val 16667"/>
            </a:avLst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blurRad="50799" dist="38100" dir="2700000" algn="tl" rotWithShape="0">
              <a:schemeClr val="lt1">
                <a:alpha val="40000"/>
              </a:scheme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>
              <a:buSzPct val="25000"/>
            </a:pPr>
            <a:r>
              <a:rPr lang="ru-RU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Работы по </a:t>
            </a:r>
            <a:r>
              <a:rPr lang="ru-RU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текущему ремонту </a:t>
            </a:r>
            <a:r>
              <a:rPr lang="ru-RU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являются работами профилактического характера, направленными </a:t>
            </a:r>
            <a:r>
              <a:rPr lang="ru-RU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не </a:t>
            </a:r>
            <a:r>
              <a:rPr lang="ru-RU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ликвидацию или снижение уровня физического износа,  а на предотвращение преждевременного износа конструктивных элементов, инженерных систем и оборудования, и заключаются в устранении отдельных неисправностей или замене отдельных частей конструктивных элементов, инженерных систем и оборудования, имеющих сроки службы, соответствующие усредненным срокам эксплуатации зданий между текущими ремонтами. </a:t>
            </a:r>
            <a:endParaRPr lang="ru-RU" sz="1400" b="1" dirty="0">
              <a:solidFill>
                <a:srgbClr val="2B48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Shape 206"/>
          <p:cNvSpPr/>
          <p:nvPr/>
        </p:nvSpPr>
        <p:spPr>
          <a:xfrm flipH="1">
            <a:off x="4683640" y="2365324"/>
            <a:ext cx="3965549" cy="40234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Shape 100"/>
          <p:cNvSpPr txBox="1"/>
          <p:nvPr/>
        </p:nvSpPr>
        <p:spPr>
          <a:xfrm>
            <a:off x="251520" y="764704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ПЕРЕЧЕНЬ РАБОТ ПО  ТЕКУЩЕМУ РЕМОНТУ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91"/>
          <p:cNvSpPr/>
          <p:nvPr/>
        </p:nvSpPr>
        <p:spPr>
          <a:xfrm>
            <a:off x="323528" y="1988840"/>
            <a:ext cx="4281780" cy="4680520"/>
          </a:xfrm>
          <a:prstGeom prst="bracketPair">
            <a:avLst/>
          </a:prstGeom>
          <a:noFill/>
          <a:ln w="3175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2420888"/>
            <a:ext cx="3888432" cy="329320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Примерные усредненные сроки эксплуатации зданий между текущими ремонтами и капитальными ремонтами многоквартирных домов приведены</a:t>
            </a:r>
          </a:p>
          <a:p>
            <a:pPr algn="ctr"/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 приложении 2 к ВСН 58-88(</a:t>
            </a:r>
            <a:r>
              <a:rPr lang="ru-RU" sz="1600" b="1" dirty="0" err="1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р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). </a:t>
            </a:r>
          </a:p>
          <a:p>
            <a:pPr algn="ctr"/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Примерные рекомендуемые перечни работ по текущему ремонту приведены в приложении 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7 к ВСН 58-88(</a:t>
            </a:r>
            <a:r>
              <a:rPr lang="ru-RU" sz="1600" b="1" dirty="0" err="1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р</a:t>
            </a: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и приложении 7 к "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Правилам и нормам технической эксплуатации жилищного фонда«</a:t>
            </a:r>
          </a:p>
        </p:txBody>
      </p:sp>
      <p:sp>
        <p:nvSpPr>
          <p:cNvPr id="11" name="Shape 183"/>
          <p:cNvSpPr txBox="1"/>
          <p:nvPr/>
        </p:nvSpPr>
        <p:spPr>
          <a:xfrm>
            <a:off x="251520" y="1268760"/>
            <a:ext cx="6408712" cy="2880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ru-RU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Согласно п. 7.4. 7.5  ГОСТ Р 56192 – 2014  Услуги содержания общего имущества многоквартирных домов 	</a:t>
            </a:r>
          </a:p>
          <a:p>
            <a:pPr>
              <a:buSzPct val="25000"/>
            </a:pPr>
            <a:r>
              <a:rPr lang="ru-RU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710"/>
          <a:stretch/>
        </p:blipFill>
        <p:spPr>
          <a:xfrm>
            <a:off x="21771" y="2169028"/>
            <a:ext cx="9122229" cy="471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l="30407" t="41269" r="62068" b="51587"/>
          <a:stretch/>
        </p:blipFill>
        <p:spPr>
          <a:xfrm>
            <a:off x="7692919" y="807533"/>
            <a:ext cx="932423" cy="8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7596336" y="692696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323528" y="2348880"/>
            <a:ext cx="3960440" cy="3240360"/>
          </a:xfrm>
          <a:prstGeom prst="roundRect">
            <a:avLst>
              <a:gd name="adj" fmla="val 16667"/>
            </a:avLst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blurRad="50799" dist="38100" dir="2700000" algn="tl" rotWithShape="0">
              <a:schemeClr val="lt1">
                <a:alpha val="40000"/>
              </a:scheme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>
              <a:buSzPct val="25000"/>
            </a:pP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П. 4.4 и 4.5 ГОСТ Р 56192−2014</a:t>
            </a:r>
          </a:p>
          <a:p>
            <a:pPr lvl="0">
              <a:buSzPct val="25000"/>
            </a:pPr>
            <a:endParaRPr lang="ru-RU" sz="1600" b="1" dirty="0" smtClean="0">
              <a:solidFill>
                <a:srgbClr val="2B48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Состав планируемых работ, выполняемых при предоставлении услуги 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содержания,</a:t>
            </a: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формируется из сводного состава работ, приведенного в приложении А</a:t>
            </a:r>
          </a:p>
          <a:p>
            <a:pPr lvl="0">
              <a:buSzPct val="25000"/>
            </a:pP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по итогам осмотров, на основе которых формируются план и перечень работ.</a:t>
            </a:r>
            <a:endParaRPr lang="ru-RU" sz="1600" b="1" dirty="0">
              <a:solidFill>
                <a:srgbClr val="2B48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Shape 206"/>
          <p:cNvSpPr/>
          <p:nvPr/>
        </p:nvSpPr>
        <p:spPr>
          <a:xfrm flipH="1">
            <a:off x="4683640" y="2365324"/>
            <a:ext cx="3965549" cy="40234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Shape 100"/>
          <p:cNvSpPr txBox="1"/>
          <p:nvPr/>
        </p:nvSpPr>
        <p:spPr>
          <a:xfrm>
            <a:off x="251520" y="764704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ПЕРЕЧЕНЬ РАБОТ ПО  ТЕКУЩЕМУ РЕМОНТУ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91"/>
          <p:cNvSpPr/>
          <p:nvPr/>
        </p:nvSpPr>
        <p:spPr>
          <a:xfrm>
            <a:off x="323528" y="2420888"/>
            <a:ext cx="4032448" cy="3168352"/>
          </a:xfrm>
          <a:prstGeom prst="bracketPair">
            <a:avLst/>
          </a:prstGeom>
          <a:noFill/>
          <a:ln w="3175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2852936"/>
            <a:ext cx="3096344" cy="34163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Состав работ и график выполнения </a:t>
            </a:r>
            <a:r>
              <a:rPr lang="ru-RU" sz="18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текущего ремонта</a:t>
            </a:r>
            <a:r>
              <a:rPr lang="ru-RU" sz="18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должны быть сформированы, включены в план работ и утверждены заказчиком. </a:t>
            </a:r>
          </a:p>
          <a:p>
            <a:endParaRPr lang="ru-RU" sz="1800" b="1" dirty="0" smtClean="0">
              <a:solidFill>
                <a:srgbClr val="2B48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Примечание – План работ формируется в соответствии с п. 4.4 и 4.5 ГОСТ Р 56192−2014</a:t>
            </a:r>
            <a:r>
              <a:rPr lang="ru-RU" sz="18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1" name="Shape 183"/>
          <p:cNvSpPr txBox="1"/>
          <p:nvPr/>
        </p:nvSpPr>
        <p:spPr>
          <a:xfrm>
            <a:off x="251520" y="1340768"/>
            <a:ext cx="6408712" cy="2880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ru-RU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Согласно </a:t>
            </a:r>
            <a:r>
              <a:rPr lang="ru-RU" dirty="0" err="1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</a:t>
            </a:r>
            <a:r>
              <a:rPr lang="ru-RU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4.4 ГОСТ Р 56535-2015. Услуги текущего ремонта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710"/>
          <a:stretch/>
        </p:blipFill>
        <p:spPr>
          <a:xfrm>
            <a:off x="21771" y="2141644"/>
            <a:ext cx="9122229" cy="471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l="30407" t="41269" r="62068" b="51587"/>
          <a:stretch/>
        </p:blipFill>
        <p:spPr>
          <a:xfrm>
            <a:off x="7692919" y="807533"/>
            <a:ext cx="932423" cy="8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7596336" y="692696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Shape 206"/>
          <p:cNvSpPr/>
          <p:nvPr/>
        </p:nvSpPr>
        <p:spPr>
          <a:xfrm flipH="1">
            <a:off x="5724127" y="2518128"/>
            <a:ext cx="2925060" cy="40072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Shape 100"/>
          <p:cNvSpPr txBox="1"/>
          <p:nvPr/>
        </p:nvSpPr>
        <p:spPr>
          <a:xfrm>
            <a:off x="251520" y="799173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ПЕРЕЧЕНЬ РАБОТ ПО ТЕКУЩЕМУ РЕМОНТУ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Прямоугольник 24"/>
          <p:cNvSpPr/>
          <p:nvPr/>
        </p:nvSpPr>
        <p:spPr>
          <a:xfrm>
            <a:off x="6084168" y="3933056"/>
            <a:ext cx="2448272" cy="132343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Перечень услуг и (или) работ по 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текущему ремонту </a:t>
            </a: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общего имущества в МКД, </a:t>
            </a:r>
          </a:p>
        </p:txBody>
      </p:sp>
      <p:cxnSp>
        <p:nvCxnSpPr>
          <p:cNvPr id="15" name="Shape 108"/>
          <p:cNvCxnSpPr/>
          <p:nvPr/>
        </p:nvCxnSpPr>
        <p:spPr>
          <a:xfrm flipH="1" flipV="1">
            <a:off x="3059832" y="2204864"/>
            <a:ext cx="864096" cy="43204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" name="Shape 108"/>
          <p:cNvCxnSpPr>
            <a:endCxn id="27" idx="3"/>
          </p:cNvCxnSpPr>
          <p:nvPr/>
        </p:nvCxnSpPr>
        <p:spPr>
          <a:xfrm flipH="1" flipV="1">
            <a:off x="2123728" y="3465004"/>
            <a:ext cx="792088" cy="25202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9" name="Shape 104"/>
          <p:cNvSpPr/>
          <p:nvPr/>
        </p:nvSpPr>
        <p:spPr>
          <a:xfrm>
            <a:off x="1691680" y="1700808"/>
            <a:ext cx="1656184" cy="504056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lang="ru-RU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Частичный ремонт кровли</a:t>
            </a:r>
            <a:endParaRPr lang="ru-RU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1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Shape 104"/>
          <p:cNvSpPr/>
          <p:nvPr/>
        </p:nvSpPr>
        <p:spPr>
          <a:xfrm>
            <a:off x="179512" y="3140968"/>
            <a:ext cx="1944216" cy="648072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Межпанельные швы (ремонт трещин и дыр), </a:t>
            </a:r>
            <a:endParaRPr lang="ru-RU"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Shape 104"/>
          <p:cNvSpPr/>
          <p:nvPr/>
        </p:nvSpPr>
        <p:spPr>
          <a:xfrm>
            <a:off x="179512" y="4509120"/>
            <a:ext cx="1656184" cy="432048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Косметический ремонт подъезда</a:t>
            </a:r>
            <a:endParaRPr lang="ru-RU"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Shape 104"/>
          <p:cNvSpPr/>
          <p:nvPr/>
        </p:nvSpPr>
        <p:spPr>
          <a:xfrm>
            <a:off x="899592" y="5949280"/>
            <a:ext cx="2376264" cy="720080"/>
          </a:xfrm>
          <a:prstGeom prst="roundRect">
            <a:avLst>
              <a:gd name="adj" fmla="val 8860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разбитых окон, двери, крыльца и козырька на входе в подъезд</a:t>
            </a:r>
            <a:endParaRPr lang="ru-RU"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" name="Shape 108"/>
          <p:cNvCxnSpPr/>
          <p:nvPr/>
        </p:nvCxnSpPr>
        <p:spPr>
          <a:xfrm flipH="1" flipV="1">
            <a:off x="1835696" y="4725144"/>
            <a:ext cx="1080120" cy="7200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5" name="Shape 108"/>
          <p:cNvCxnSpPr>
            <a:endCxn id="30" idx="3"/>
          </p:cNvCxnSpPr>
          <p:nvPr/>
        </p:nvCxnSpPr>
        <p:spPr>
          <a:xfrm flipH="1">
            <a:off x="3275856" y="6309320"/>
            <a:ext cx="1584176" cy="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710"/>
          <a:stretch/>
        </p:blipFill>
        <p:spPr>
          <a:xfrm>
            <a:off x="21771" y="2141644"/>
            <a:ext cx="9122229" cy="471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l="30407" t="41269" r="62068" b="51587"/>
          <a:stretch/>
        </p:blipFill>
        <p:spPr>
          <a:xfrm>
            <a:off x="7692919" y="807533"/>
            <a:ext cx="932423" cy="8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7596336" y="692696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Shape 206"/>
          <p:cNvSpPr/>
          <p:nvPr/>
        </p:nvSpPr>
        <p:spPr>
          <a:xfrm flipH="1">
            <a:off x="4683639" y="2518128"/>
            <a:ext cx="3965549" cy="40072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Shape 100"/>
          <p:cNvSpPr txBox="1"/>
          <p:nvPr/>
        </p:nvSpPr>
        <p:spPr>
          <a:xfrm>
            <a:off x="251520" y="799173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ПЕРЕЧЕНЬ РАБОТ ПО КАПИТАЛЬНОМУ РЕМОНТУ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Прямоугольник 24"/>
          <p:cNvSpPr/>
          <p:nvPr/>
        </p:nvSpPr>
        <p:spPr>
          <a:xfrm>
            <a:off x="5652120" y="2595676"/>
            <a:ext cx="3312368" cy="378565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Перечень услуг и (или) работ по 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капитальному ремонту </a:t>
            </a: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общего имущества в МКД, оказание и (или) выполнение которых финансируются за счет средств фонда капитального ремонта, который сформирован исходя из минимального размера взноса на капитальный ремонт, установленного нормативным правовым актом субъекта РФ, включает в себя ст. 166. ЖК РФ</a:t>
            </a:r>
          </a:p>
        </p:txBody>
      </p:sp>
      <p:cxnSp>
        <p:nvCxnSpPr>
          <p:cNvPr id="15" name="Shape 108"/>
          <p:cNvCxnSpPr/>
          <p:nvPr/>
        </p:nvCxnSpPr>
        <p:spPr>
          <a:xfrm flipV="1">
            <a:off x="4499992" y="1916832"/>
            <a:ext cx="72008" cy="648072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" name="Shape 108"/>
          <p:cNvCxnSpPr>
            <a:endCxn id="27" idx="3"/>
          </p:cNvCxnSpPr>
          <p:nvPr/>
        </p:nvCxnSpPr>
        <p:spPr>
          <a:xfrm flipH="1" flipV="1">
            <a:off x="2123728" y="3465004"/>
            <a:ext cx="792088" cy="25202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9" name="Shape 104"/>
          <p:cNvSpPr/>
          <p:nvPr/>
        </p:nvSpPr>
        <p:spPr>
          <a:xfrm>
            <a:off x="4139952" y="1484784"/>
            <a:ext cx="1656184" cy="360040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1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кровли</a:t>
            </a:r>
            <a:endParaRPr lang="ru-RU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1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Shape 104"/>
          <p:cNvSpPr/>
          <p:nvPr/>
        </p:nvSpPr>
        <p:spPr>
          <a:xfrm>
            <a:off x="179512" y="3140968"/>
            <a:ext cx="1944216" cy="648072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или замену лифтового оборудования, </a:t>
            </a:r>
            <a:endParaRPr lang="ru-RU"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Shape 104"/>
          <p:cNvSpPr/>
          <p:nvPr/>
        </p:nvSpPr>
        <p:spPr>
          <a:xfrm>
            <a:off x="179512" y="4509120"/>
            <a:ext cx="1656184" cy="360040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фасада</a:t>
            </a:r>
            <a:endParaRPr lang="ru-RU"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Shape 104"/>
          <p:cNvSpPr/>
          <p:nvPr/>
        </p:nvSpPr>
        <p:spPr>
          <a:xfrm>
            <a:off x="179512" y="5517232"/>
            <a:ext cx="1728192" cy="432048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подвальных помещений</a:t>
            </a:r>
            <a:endParaRPr lang="ru-RU"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Shape 104"/>
          <p:cNvSpPr/>
          <p:nvPr/>
        </p:nvSpPr>
        <p:spPr>
          <a:xfrm>
            <a:off x="1619672" y="6237312"/>
            <a:ext cx="1656184" cy="432048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фундамента</a:t>
            </a:r>
            <a:endParaRPr lang="ru-RU"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Shape 104"/>
          <p:cNvSpPr/>
          <p:nvPr/>
        </p:nvSpPr>
        <p:spPr>
          <a:xfrm>
            <a:off x="683568" y="1628800"/>
            <a:ext cx="2088232" cy="1008112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внутридомовых инженерных систем </a:t>
            </a:r>
            <a:r>
              <a:rPr lang="ru-RU" sz="12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электро</a:t>
            </a: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-, тепло-, </a:t>
            </a:r>
            <a:r>
              <a:rPr lang="ru-RU" sz="12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газо-,водоснабжения</a:t>
            </a: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водоотведения</a:t>
            </a:r>
            <a:endParaRPr lang="ru-RU"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" name="Shape 108"/>
          <p:cNvCxnSpPr>
            <a:endCxn id="31" idx="3"/>
          </p:cNvCxnSpPr>
          <p:nvPr/>
        </p:nvCxnSpPr>
        <p:spPr>
          <a:xfrm flipH="1" flipV="1">
            <a:off x="2771800" y="2132856"/>
            <a:ext cx="1368152" cy="108012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5" name="Shape 108"/>
          <p:cNvCxnSpPr>
            <a:endCxn id="29" idx="3"/>
          </p:cNvCxnSpPr>
          <p:nvPr/>
        </p:nvCxnSpPr>
        <p:spPr>
          <a:xfrm flipH="1" flipV="1">
            <a:off x="1907704" y="5733256"/>
            <a:ext cx="936104" cy="43204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7" name="Shape 108"/>
          <p:cNvCxnSpPr/>
          <p:nvPr/>
        </p:nvCxnSpPr>
        <p:spPr>
          <a:xfrm flipH="1">
            <a:off x="1835696" y="4725144"/>
            <a:ext cx="720080" cy="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5" name="Shape 108"/>
          <p:cNvCxnSpPr>
            <a:endCxn id="30" idx="3"/>
          </p:cNvCxnSpPr>
          <p:nvPr/>
        </p:nvCxnSpPr>
        <p:spPr>
          <a:xfrm flipH="1" flipV="1">
            <a:off x="3275856" y="6453336"/>
            <a:ext cx="1368152" cy="7200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710"/>
          <a:stretch/>
        </p:blipFill>
        <p:spPr>
          <a:xfrm>
            <a:off x="21771" y="2141644"/>
            <a:ext cx="9122229" cy="471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l="30407" t="41269" r="62068" b="51587"/>
          <a:stretch/>
        </p:blipFill>
        <p:spPr>
          <a:xfrm>
            <a:off x="7692919" y="807533"/>
            <a:ext cx="932423" cy="8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7596336" y="692696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Shape 206"/>
          <p:cNvSpPr/>
          <p:nvPr/>
        </p:nvSpPr>
        <p:spPr>
          <a:xfrm flipH="1">
            <a:off x="4683638" y="2348880"/>
            <a:ext cx="3965549" cy="41764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Shape 100"/>
          <p:cNvSpPr txBox="1"/>
          <p:nvPr/>
        </p:nvSpPr>
        <p:spPr>
          <a:xfrm>
            <a:off x="179512" y="871181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ПЕРЕЧЕНЬ РАБОТ ПО КАПИТАЛЬНОМУ РЕМОНТУ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Прямоугольник 24"/>
          <p:cNvSpPr/>
          <p:nvPr/>
        </p:nvSpPr>
        <p:spPr>
          <a:xfrm>
            <a:off x="5508104" y="2420888"/>
            <a:ext cx="3528392" cy="403187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Перечень услуг и (или) работ по 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капитальному ремонту </a:t>
            </a: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общего имущества в МКД, согласно Закону Воронежской области от 08 июля 2013 года N 106-ОЗ «Об установлении порядка подготовки и утверждения </a:t>
            </a:r>
            <a:r>
              <a:rPr lang="ru-RU" sz="1600" b="1" dirty="0" smtClean="0">
                <a:solidFill>
                  <a:srgbClr val="2B48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региональной программы </a:t>
            </a:r>
            <a:r>
              <a:rPr lang="ru-RU" sz="1600" b="1" dirty="0" smtClean="0">
                <a:solidFill>
                  <a:srgbClr val="2B48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капитального ремонта общего имущества в МКД, требований к ней, а также критериев очередности проведения капитального ремонта общего имущества в МКД на территории Воронежской области»</a:t>
            </a:r>
          </a:p>
        </p:txBody>
      </p:sp>
      <p:cxnSp>
        <p:nvCxnSpPr>
          <p:cNvPr id="15" name="Shape 108"/>
          <p:cNvCxnSpPr/>
          <p:nvPr/>
        </p:nvCxnSpPr>
        <p:spPr>
          <a:xfrm flipH="1" flipV="1">
            <a:off x="2267744" y="2276872"/>
            <a:ext cx="720080" cy="864096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" name="Shape 108"/>
          <p:cNvCxnSpPr>
            <a:endCxn id="27" idx="3"/>
          </p:cNvCxnSpPr>
          <p:nvPr/>
        </p:nvCxnSpPr>
        <p:spPr>
          <a:xfrm flipH="1" flipV="1">
            <a:off x="1907704" y="3537012"/>
            <a:ext cx="1008112" cy="18002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9" name="Shape 104"/>
          <p:cNvSpPr/>
          <p:nvPr/>
        </p:nvSpPr>
        <p:spPr>
          <a:xfrm>
            <a:off x="611560" y="1844824"/>
            <a:ext cx="1656184" cy="432048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1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системы </a:t>
            </a:r>
            <a:r>
              <a:rPr lang="ru-RU" sz="12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мусороудаления</a:t>
            </a:r>
            <a:endParaRPr lang="ru-RU"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Shape 104"/>
          <p:cNvSpPr/>
          <p:nvPr/>
        </p:nvSpPr>
        <p:spPr>
          <a:xfrm>
            <a:off x="179512" y="3140968"/>
            <a:ext cx="1728192" cy="792088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усиление несущих и ненесущих строительных конструкций, </a:t>
            </a:r>
          </a:p>
        </p:txBody>
      </p:sp>
      <p:sp>
        <p:nvSpPr>
          <p:cNvPr id="28" name="Shape 104"/>
          <p:cNvSpPr/>
          <p:nvPr/>
        </p:nvSpPr>
        <p:spPr>
          <a:xfrm>
            <a:off x="179512" y="4509120"/>
            <a:ext cx="1656184" cy="360040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Утепление </a:t>
            </a: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фасада</a:t>
            </a:r>
            <a:endParaRPr lang="ru-RU"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Shape 104"/>
          <p:cNvSpPr/>
          <p:nvPr/>
        </p:nvSpPr>
        <p:spPr>
          <a:xfrm>
            <a:off x="179512" y="5373216"/>
            <a:ext cx="1440160" cy="792088"/>
          </a:xfrm>
          <a:prstGeom prst="roundRect">
            <a:avLst>
              <a:gd name="adj" fmla="val 1319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установка коллективных (</a:t>
            </a:r>
            <a:r>
              <a:rPr lang="ru-RU" sz="12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общедомовых</a:t>
            </a:r>
            <a:r>
              <a:rPr lang="ru-RU" sz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) приборов учета</a:t>
            </a:r>
          </a:p>
        </p:txBody>
      </p:sp>
      <p:sp>
        <p:nvSpPr>
          <p:cNvPr id="30" name="Shape 104"/>
          <p:cNvSpPr/>
          <p:nvPr/>
        </p:nvSpPr>
        <p:spPr>
          <a:xfrm>
            <a:off x="2843808" y="6021288"/>
            <a:ext cx="1584176" cy="836712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капитальный ремонт выходов из подъездов здания, из подвалов</a:t>
            </a:r>
          </a:p>
        </p:txBody>
      </p:sp>
      <p:cxnSp>
        <p:nvCxnSpPr>
          <p:cNvPr id="35" name="Shape 108"/>
          <p:cNvCxnSpPr>
            <a:endCxn id="29" idx="3"/>
          </p:cNvCxnSpPr>
          <p:nvPr/>
        </p:nvCxnSpPr>
        <p:spPr>
          <a:xfrm flipH="1" flipV="1">
            <a:off x="1619672" y="5769260"/>
            <a:ext cx="864096" cy="18002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7" name="Shape 108"/>
          <p:cNvCxnSpPr/>
          <p:nvPr/>
        </p:nvCxnSpPr>
        <p:spPr>
          <a:xfrm flipH="1">
            <a:off x="1835696" y="4725144"/>
            <a:ext cx="720080" cy="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5" name="Shape 108"/>
          <p:cNvCxnSpPr/>
          <p:nvPr/>
        </p:nvCxnSpPr>
        <p:spPr>
          <a:xfrm flipH="1">
            <a:off x="4427984" y="6309320"/>
            <a:ext cx="576064" cy="7200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47" name="Shape 104"/>
          <p:cNvSpPr/>
          <p:nvPr/>
        </p:nvSpPr>
        <p:spPr>
          <a:xfrm>
            <a:off x="2987824" y="4365104"/>
            <a:ext cx="1512168" cy="1296144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sz="12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Разработка проектной, сметной, технической документации, строительный контроль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l="42811" t="9805" r="36274" b="67646"/>
          <a:stretch/>
        </p:blipFill>
        <p:spPr>
          <a:xfrm>
            <a:off x="7803367" y="764704"/>
            <a:ext cx="696685" cy="75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3784"/>
          <a:stretch/>
        </p:blipFill>
        <p:spPr>
          <a:xfrm>
            <a:off x="0" y="1832019"/>
            <a:ext cx="9144000" cy="5053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23528" y="746120"/>
            <a:ext cx="7123066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ru-RU" sz="2400" b="1" dirty="0" smtClean="0">
                <a:solidFill>
                  <a:srgbClr val="0E19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ЗАКОНОДАТЕЛЬНАЯ ОСНОВА</a:t>
            </a:r>
            <a:endParaRPr lang="ru-RU" sz="2400" b="1" dirty="0">
              <a:solidFill>
                <a:srgbClr val="0E19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0" y="1165877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7610688" y="622941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77189" y="1924881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77189" y="4018907"/>
            <a:ext cx="541400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060848"/>
            <a:ext cx="8064896" cy="3600986"/>
          </a:xfrm>
          <a:prstGeom prst="rect">
            <a:avLst/>
          </a:prstGeom>
          <a:solidFill>
            <a:srgbClr val="FFE79B">
              <a:alpha val="73000"/>
            </a:srgbClr>
          </a:solidFill>
        </p:spPr>
        <p:txBody>
          <a:bodyPr wrap="square">
            <a:spAutoFit/>
          </a:bodyPr>
          <a:lstStyle/>
          <a:p>
            <a:pPr indent="-342900" algn="ctr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Основным законодательным документом, регламентирующим вопросы жилищного управления, является </a:t>
            </a:r>
            <a:r>
              <a:rPr lang="ru-RU" sz="24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Жилищный кодекс РФ.</a:t>
            </a:r>
            <a:endParaRPr lang="ru-RU" sz="2000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algn="ctr" eaLnBrk="0" hangingPunct="0">
              <a:spcBef>
                <a:spcPts val="600"/>
              </a:spcBef>
            </a:pPr>
            <a:endParaRPr lang="ru-RU" sz="2000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algn="ctr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Однако, в ЖК РФ не разграничены понятия </a:t>
            </a:r>
          </a:p>
          <a:p>
            <a:pPr indent="-342900" algn="ctr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</a:t>
            </a:r>
            <a:r>
              <a:rPr lang="ru-RU" sz="24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капитальный ремонт" и "текущий ремонт",</a:t>
            </a: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indent="-342900" algn="ctr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 на практике затрудняет формирование перечня объектов, подлежащих включению в программу капитального ремонта общего имущества в многоквартирных домах.</a:t>
            </a:r>
            <a:endParaRPr lang="ru-RU" sz="3600" b="1" baseline="30000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Shape 153"/>
          <p:cNvPicPr preferRelativeResize="0"/>
          <p:nvPr/>
        </p:nvPicPr>
        <p:blipFill rotWithShape="1">
          <a:blip r:embed="rId5">
            <a:alphaModFix/>
          </a:blip>
          <a:srcRect l="62696" r="29936" b="93492"/>
          <a:stretch/>
        </p:blipFill>
        <p:spPr>
          <a:xfrm>
            <a:off x="7761837" y="821748"/>
            <a:ext cx="842611" cy="735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710"/>
          <a:stretch/>
        </p:blipFill>
        <p:spPr>
          <a:xfrm>
            <a:off x="21771" y="2169028"/>
            <a:ext cx="9122229" cy="471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l="30407" t="41269" r="62068" b="51587"/>
          <a:stretch/>
        </p:blipFill>
        <p:spPr>
          <a:xfrm>
            <a:off x="7692919" y="807533"/>
            <a:ext cx="932423" cy="8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7596336" y="692696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Shape 100"/>
          <p:cNvSpPr txBox="1"/>
          <p:nvPr/>
        </p:nvSpPr>
        <p:spPr>
          <a:xfrm>
            <a:off x="251520" y="332656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МЕРОПРИЯТИЯ ПО УЛУЧШЕНИЮ УСЛОВИЙ ПРОЖИВАНИЯ И ЭКСПЛУАТАЦИИ МКД ПО ИТОГАМ РЕКОНСТРУКЦИИ (МОДЕРНИЗАЦИИ)</a:t>
            </a:r>
            <a:endParaRPr lang="ru-RU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Прямоугольник 24"/>
          <p:cNvSpPr/>
          <p:nvPr/>
        </p:nvSpPr>
        <p:spPr>
          <a:xfrm>
            <a:off x="323528" y="1700808"/>
            <a:ext cx="8496944" cy="50167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Установка лифтов в многоквартирных домах, где ранее при строительстве лифты не были предусмотрены, а с учетом современных требований технических регламентов, лифт должен быть установлен.</a:t>
            </a:r>
            <a:b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ru-RU" sz="1600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Замена в технических подпольях земляных полов на полы с твердым покрытием.</a:t>
            </a:r>
            <a:b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ru-RU" sz="1600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Устройство системы рециркуляции в системе ГВС и др.</a:t>
            </a:r>
            <a:b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ru-RU" sz="1600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Установка устройств рекуперации в системах вентиляции.</a:t>
            </a:r>
            <a:b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ru-RU" sz="1600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Устройство </a:t>
            </a:r>
            <a:r>
              <a:rPr lang="ru-RU" sz="1600" b="1" dirty="0" err="1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пофасадного</a:t>
            </a:r>
            <a: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регулирования системы теплоснабжения</a:t>
            </a:r>
            <a:b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ru-RU" sz="1600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Утепление фасада дома.</a:t>
            </a:r>
            <a:b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ru-RU" sz="1600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 Установка частотного регулятора оборотов электродвигателя (лифта, станции подкачки и т.д.).</a:t>
            </a:r>
            <a:b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ru-RU" sz="1600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Установка систем контроля за параметрами поставляемых </a:t>
            </a:r>
            <a:r>
              <a:rPr lang="ru-RU" sz="1600" b="1" dirty="0" err="1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ресурсоснабжающими</a:t>
            </a:r>
            <a:r>
              <a:rPr lang="ru-RU" sz="16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организациями коммунальных ресурсов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3784"/>
          <a:stretch/>
        </p:blipFill>
        <p:spPr>
          <a:xfrm>
            <a:off x="0" y="1862180"/>
            <a:ext cx="9144000" cy="5053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79512" y="818128"/>
            <a:ext cx="7123066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КОМПЕТЕНЦИЯ ОБЩЕГО СОБРАНИЯ СОБСТВЕННИКОВ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ОТНОШЕНИИ РЕМОНТОВ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0" y="1445645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Shape 126"/>
          <p:cNvSpPr/>
          <p:nvPr/>
        </p:nvSpPr>
        <p:spPr>
          <a:xfrm>
            <a:off x="377189" y="126854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77189" y="4018907"/>
            <a:ext cx="541400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323528" y="2492896"/>
            <a:ext cx="3888431" cy="3960440"/>
          </a:xfrm>
          <a:prstGeom prst="roundRect">
            <a:avLst>
              <a:gd name="adj" fmla="val 16667"/>
            </a:avLst>
          </a:prstGeom>
          <a:solidFill>
            <a:srgbClr val="385C90">
              <a:alpha val="40000"/>
            </a:srgb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>
              <a:buSzPct val="25000"/>
            </a:pPr>
            <a:r>
              <a:rPr lang="ru-R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Решение о текущем ремонте общего имущества в МКД принимается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большинством</a:t>
            </a:r>
            <a:r>
              <a:rPr lang="ru-R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голосов от общего числа голосов принимающих участие в собрании</a:t>
            </a:r>
            <a:endParaRPr lang="ru-RU"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lang="ru-RU"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499992" y="2564904"/>
            <a:ext cx="4103036" cy="3816424"/>
          </a:xfrm>
          <a:prstGeom prst="roundRect">
            <a:avLst>
              <a:gd name="adj" fmla="val 16667"/>
            </a:avLst>
          </a:prstGeom>
          <a:solidFill>
            <a:srgbClr val="385C90">
              <a:alpha val="40000"/>
            </a:srgb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Решение о выборе способа формирования фонда капитального ремонта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принимается </a:t>
            </a:r>
            <a:r>
              <a:rPr lang="ru-RU" sz="18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более чем 50% </a:t>
            </a:r>
            <a:r>
              <a:rPr lang="ru-RU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голосов от общего числа голосов собственников помещений в МКД.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Решение о капитальном ремонте общего имущества в МКД, об использовании фонда капитального ремонта принимается </a:t>
            </a:r>
            <a:r>
              <a:rPr lang="ru-RU" sz="18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менее 2/3 </a:t>
            </a:r>
            <a:r>
              <a:rPr lang="ru-RU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голосов от общего числа голосов собственников помещений в МКД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lang="ru-RU" sz="1600" b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Shape 106"/>
          <p:cNvSpPr/>
          <p:nvPr/>
        </p:nvSpPr>
        <p:spPr>
          <a:xfrm>
            <a:off x="517423" y="2060848"/>
            <a:ext cx="3478513" cy="360040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ТЕКУЩИЙ РЕМОНТ</a:t>
            </a:r>
            <a:endParaRPr lang="ru-RU"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400" u="sng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Shape 106"/>
          <p:cNvSpPr/>
          <p:nvPr/>
        </p:nvSpPr>
        <p:spPr>
          <a:xfrm>
            <a:off x="4716016" y="2060848"/>
            <a:ext cx="3478513" cy="360039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КАПИТАЛЬНЫЙ РЕМОНТ</a:t>
            </a:r>
            <a:endParaRPr lang="ru-RU"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400" u="sng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Shape 89"/>
          <p:cNvPicPr preferRelativeResize="0"/>
          <p:nvPr/>
        </p:nvPicPr>
        <p:blipFill rotWithShape="1">
          <a:blip r:embed="rId4">
            <a:alphaModFix/>
          </a:blip>
          <a:srcRect l="51410" t="21112" r="41222" b="72380"/>
          <a:stretch/>
        </p:blipFill>
        <p:spPr>
          <a:xfrm>
            <a:off x="7740352" y="1052736"/>
            <a:ext cx="856332" cy="7470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90"/>
          <p:cNvSpPr/>
          <p:nvPr/>
        </p:nvSpPr>
        <p:spPr>
          <a:xfrm>
            <a:off x="7600237" y="872245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412776"/>
            <a:ext cx="7488832" cy="52322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Решения по вопросам текущего и капитального ремонта собственники принимают  в соответствии со статьями 44, 46 и 48 Жилищного кодекса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596336" y="836712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251520" y="764704"/>
            <a:ext cx="7710843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ОСНОВАНИЕ И НЕОБХОДИМОСТЬ ПРОВЕДЕНИЯ</a:t>
            </a:r>
          </a:p>
          <a:p>
            <a:pPr lvl="0">
              <a:buSzPct val="25000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ТЕКУЩЕГО и КАПИТАЛЬНОГО РЕМОНТА </a:t>
            </a:r>
            <a:endParaRPr lang="ru-RU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-11" y="1340769"/>
            <a:ext cx="7610700" cy="600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Shape 69"/>
          <p:cNvSpPr/>
          <p:nvPr/>
        </p:nvSpPr>
        <p:spPr>
          <a:xfrm>
            <a:off x="179512" y="3645024"/>
            <a:ext cx="2810811" cy="13681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l="69872" t="43589" r="5128" b="38141"/>
          <a:stretch/>
        </p:blipFill>
        <p:spPr>
          <a:xfrm>
            <a:off x="7740352" y="1080322"/>
            <a:ext cx="849085" cy="62048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323528" y="3933057"/>
            <a:ext cx="2388263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устанавливается и определяется:</a:t>
            </a:r>
          </a:p>
        </p:txBody>
      </p:sp>
      <p:sp>
        <p:nvSpPr>
          <p:cNvPr id="19" name="Shape 197"/>
          <p:cNvSpPr/>
          <p:nvPr/>
        </p:nvSpPr>
        <p:spPr>
          <a:xfrm>
            <a:off x="3203848" y="2060848"/>
            <a:ext cx="5472608" cy="864096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>
              <a:buSzPct val="25000"/>
            </a:pP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законодательством РФ, в том числе требованиями технических регламентов, санитарно-эпидемиологическими требованиями;</a:t>
            </a:r>
            <a:endParaRPr lang="ru-RU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Shape 197"/>
          <p:cNvSpPr/>
          <p:nvPr/>
        </p:nvSpPr>
        <p:spPr>
          <a:xfrm>
            <a:off x="3203848" y="2996952"/>
            <a:ext cx="5472608" cy="864096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>
              <a:buSzPct val="25000"/>
            </a:pP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технологическими требованиями, в т. числе прописанными в инструкции по эксплуатации МКД ;</a:t>
            </a:r>
            <a:endParaRPr lang="ru-RU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Shape 197"/>
          <p:cNvSpPr/>
          <p:nvPr/>
        </p:nvSpPr>
        <p:spPr>
          <a:xfrm>
            <a:off x="3203848" y="3933056"/>
            <a:ext cx="5472608" cy="432048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>
              <a:buSzPct val="25000"/>
            </a:pP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решением собственников; </a:t>
            </a:r>
            <a:endParaRPr lang="ru-RU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Shape 197"/>
          <p:cNvSpPr/>
          <p:nvPr/>
        </p:nvSpPr>
        <p:spPr>
          <a:xfrm>
            <a:off x="3203848" y="4437112"/>
            <a:ext cx="5472608" cy="576064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>
              <a:buSzPct val="25000"/>
            </a:pP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предписаниями, выданными контролирующими и (или) надзорными органами; </a:t>
            </a:r>
          </a:p>
        </p:txBody>
      </p:sp>
      <p:sp>
        <p:nvSpPr>
          <p:cNvPr id="23" name="Shape 197"/>
          <p:cNvSpPr/>
          <p:nvPr/>
        </p:nvSpPr>
        <p:spPr>
          <a:xfrm>
            <a:off x="3203848" y="5085184"/>
            <a:ext cx="5472608" cy="1008112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>
              <a:buSzPct val="25000"/>
            </a:pP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отчетами, сделанными по итогам инструментальных осмотров, обследования, мониторинга технического состояния имущества, показателем физического износа</a:t>
            </a:r>
            <a:endParaRPr lang="ru-RU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Shape 197"/>
          <p:cNvSpPr/>
          <p:nvPr/>
        </p:nvSpPr>
        <p:spPr>
          <a:xfrm>
            <a:off x="3203848" y="6165304"/>
            <a:ext cx="5472608" cy="476672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>
              <a:buSzPct val="25000"/>
            </a:pP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решениями судов </a:t>
            </a:r>
            <a:endParaRPr lang="ru-RU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414517"/>
            <a:ext cx="7524328" cy="646331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учетом </a:t>
            </a:r>
          </a:p>
          <a:p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ГОСТ Р 56193 – 2014  Услуги капитального ремонта общего имущества МКД </a:t>
            </a:r>
          </a:p>
          <a:p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ГОСТ Р 56535 – 2015   Услуги текущего ремонта общего имущества МКД</a:t>
            </a:r>
            <a:endParaRPr lang="ru-RU" sz="1200" b="1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229200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Капитальному ремонту не подлежат МКД,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износ которых составил более 70% и которые признаны аварийными в соответствии с ПП РФ № 47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l="42811" t="9805" r="36274" b="67646"/>
          <a:stretch/>
        </p:blipFill>
        <p:spPr>
          <a:xfrm>
            <a:off x="7803367" y="904540"/>
            <a:ext cx="696685" cy="75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3784"/>
          <a:stretch/>
        </p:blipFill>
        <p:spPr>
          <a:xfrm>
            <a:off x="0" y="1832019"/>
            <a:ext cx="9144000" cy="5053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Shape 124"/>
          <p:cNvCxnSpPr/>
          <p:nvPr/>
        </p:nvCxnSpPr>
        <p:spPr>
          <a:xfrm>
            <a:off x="0" y="1305713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7610688" y="762777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77189" y="1924881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77189" y="4018907"/>
            <a:ext cx="541400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628800"/>
            <a:ext cx="7704856" cy="4170372"/>
          </a:xfrm>
          <a:prstGeom prst="rect">
            <a:avLst/>
          </a:prstGeom>
          <a:solidFill>
            <a:srgbClr val="FFE79B">
              <a:alpha val="73000"/>
            </a:srgbClr>
          </a:solidFill>
        </p:spPr>
        <p:txBody>
          <a:bodyPr wrap="square">
            <a:spAutoFit/>
          </a:bodyPr>
          <a:lstStyle/>
          <a:p>
            <a:pPr indent="-342900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итогам осмотра дается оценка по группам показателей осматриваемого имущества, определяется процент износа в соответствии с 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ВСН 53-86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000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соответственно определяется состав работ, выполнение которых обеспечит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нормативное или работоспособное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техническое состояние имущества.</a:t>
            </a:r>
          </a:p>
          <a:p>
            <a:pPr indent="-342900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ограниченно работоспособном 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состоянии осматриваемого имущества определяется состав и объем работ по восстановлению или усилению имущества, определяется целесообразность проведения таких работ в рамках выполнения работ текущего содержания, текущего или капитального ремонта.</a:t>
            </a:r>
            <a:r>
              <a:rPr lang="ru-RU" sz="2000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lang="ru-RU" sz="2000" b="1" baseline="300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805264"/>
            <a:ext cx="9144000" cy="95410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ru-RU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ВСН 53-86 </a:t>
            </a:r>
            <a:r>
              <a:rPr lang="ru-RU" b="1" dirty="0" err="1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Правила оценки физического износа жилых зданий</a:t>
            </a:r>
          </a:p>
          <a:p>
            <a:r>
              <a:rPr lang="ru-RU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ГОСТ Р 56194-2014  Услуги проведения технических осмотров многоквартирных домов и определение на их основе плана работ, перечня работ. </a:t>
            </a:r>
          </a:p>
          <a:p>
            <a:endParaRPr lang="ru-RU" b="1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Shape 67"/>
          <p:cNvSpPr txBox="1"/>
          <p:nvPr/>
        </p:nvSpPr>
        <p:spPr>
          <a:xfrm>
            <a:off x="251520" y="616508"/>
            <a:ext cx="7710843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ОСНОВАНИЕ И НЕОБХОДИМОСТЬ ПРОВЕДЕНИЯ</a:t>
            </a:r>
          </a:p>
          <a:p>
            <a:pPr lvl="0">
              <a:buSzPct val="25000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ТЕКУЩЕГО и КАПИТАЛЬНОГО РЕМОНТА </a:t>
            </a:r>
            <a:endParaRPr lang="ru-RU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596336" y="836712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101517" y="908720"/>
            <a:ext cx="7710843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ПРОВЕДЕНИЕ ПРЕДПРОЕКТНЫХ РАБОТ КАПИТАЛЬНОГО РЕМОНТА</a:t>
            </a:r>
            <a:endParaRPr lang="ru-RU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-11" y="1340769"/>
            <a:ext cx="7610700" cy="600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Shape 69"/>
          <p:cNvSpPr/>
          <p:nvPr/>
        </p:nvSpPr>
        <p:spPr>
          <a:xfrm>
            <a:off x="249021" y="2780928"/>
            <a:ext cx="3098843" cy="2880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l="69872" t="43589" r="5128" b="38141"/>
          <a:stretch/>
        </p:blipFill>
        <p:spPr>
          <a:xfrm>
            <a:off x="7740352" y="1080322"/>
            <a:ext cx="849085" cy="62048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107504" y="2924944"/>
            <a:ext cx="3240360" cy="2880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зависимости от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наличия технической документации,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отчетов и оценки технического состояния имущества,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определения его износа</a:t>
            </a:r>
            <a:endParaRPr lang="ru-RU" sz="2400" b="1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Shape 197"/>
          <p:cNvSpPr/>
          <p:nvPr/>
        </p:nvSpPr>
        <p:spPr>
          <a:xfrm>
            <a:off x="3563888" y="2348880"/>
            <a:ext cx="5112568" cy="3816424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определяется необходимость проведения </a:t>
            </a:r>
            <a:r>
              <a:rPr lang="ru-RU" sz="2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предпроектных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работ таких как: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25000"/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инженерные изыскания;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25000"/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осмотры;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25000"/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сбор исходных данных и оценка технического состояния;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25000"/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энергетическое обследование</a:t>
            </a:r>
            <a:endParaRPr lang="ru-RU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414517"/>
            <a:ext cx="7524328" cy="46166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учетом </a:t>
            </a:r>
          </a:p>
          <a:p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ГОСТ Р 56193 – 2014  Услуги капитального ремонта общего имущества МКД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3784"/>
          <a:stretch/>
        </p:blipFill>
        <p:spPr>
          <a:xfrm>
            <a:off x="0" y="1832019"/>
            <a:ext cx="9144000" cy="505336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67544" y="908720"/>
            <a:ext cx="7428882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ПОКАЗАТЕЛИ КАЧЕСТВА</a:t>
            </a:r>
            <a:endParaRPr lang="ru-RU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6" name="Shape 86"/>
          <p:cNvCxnSpPr/>
          <p:nvPr/>
        </p:nvCxnSpPr>
        <p:spPr>
          <a:xfrm rot="10800000" flipH="1">
            <a:off x="0" y="1399259"/>
            <a:ext cx="7610687" cy="6078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Shape 88"/>
          <p:cNvSpPr/>
          <p:nvPr/>
        </p:nvSpPr>
        <p:spPr>
          <a:xfrm>
            <a:off x="3203848" y="1916832"/>
            <a:ext cx="5616624" cy="42484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800" b="1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соответствия выполненных работ утвержденному собственниками проекту;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соблюдения утвержденного графика работ;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соответствия качества выполненных работ;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соответствия стоимости выполненных работ утвержденной собственниками проектно-сметной документации;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наличия и соответствия по объему и полноте сформированной исполнительной и технической документации, в том числе актуализированной</a:t>
            </a:r>
            <a:endParaRPr lang="ru-RU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l="51410" t="21112" r="41222" b="72380"/>
          <a:stretch/>
        </p:blipFill>
        <p:spPr>
          <a:xfrm>
            <a:off x="7750803" y="1038726"/>
            <a:ext cx="856332" cy="7470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7610688" y="858235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059832" y="2060848"/>
            <a:ext cx="5721940" cy="4479857"/>
          </a:xfrm>
          <a:prstGeom prst="bracketPair">
            <a:avLst/>
          </a:prstGeom>
          <a:noFill/>
          <a:ln w="3175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Shape 69"/>
          <p:cNvSpPr/>
          <p:nvPr/>
        </p:nvSpPr>
        <p:spPr>
          <a:xfrm>
            <a:off x="179512" y="3284984"/>
            <a:ext cx="2810811" cy="13681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Shape 71"/>
          <p:cNvSpPr/>
          <p:nvPr/>
        </p:nvSpPr>
        <p:spPr>
          <a:xfrm>
            <a:off x="251520" y="3356992"/>
            <a:ext cx="2460271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Оценка выполненных работ делается с учетом критериев: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3784"/>
          <a:stretch/>
        </p:blipFill>
        <p:spPr>
          <a:xfrm>
            <a:off x="0" y="1832019"/>
            <a:ext cx="9144000" cy="505336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67544" y="908720"/>
            <a:ext cx="7428882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МЕТОДЫ КОНТРОЛЯ</a:t>
            </a:r>
          </a:p>
          <a:p>
            <a:pPr>
              <a:buSzPct val="25000"/>
            </a:pPr>
            <a:endParaRPr lang="ru-RU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6" name="Shape 86"/>
          <p:cNvCxnSpPr/>
          <p:nvPr/>
        </p:nvCxnSpPr>
        <p:spPr>
          <a:xfrm rot="10800000" flipH="1">
            <a:off x="0" y="1399259"/>
            <a:ext cx="7610687" cy="6078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Shape 88"/>
          <p:cNvSpPr/>
          <p:nvPr/>
        </p:nvSpPr>
        <p:spPr>
          <a:xfrm>
            <a:off x="3275856" y="2060848"/>
            <a:ext cx="5616624" cy="42484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инструментальный контроль (замеры допусков и отклонений от установленных величин нормативной и проектной документации);</a:t>
            </a:r>
            <a:b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визуальный контроль (организуется и проводится контроль ведения технической документации, соблюдения норм, правил и стандартов при выполнении работ, соблюдение технологий выполнения работ, качества применяемых материалов и оборудования и др.);</a:t>
            </a:r>
            <a:b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аналитический (анализ документации, порядок ведения журналов контроля выполненных и скрытых работ и др.);</a:t>
            </a:r>
            <a:b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социологический (рассмотрение жалоб, опрос потребителей, анкетирование и др.)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l="51410" t="21112" r="41222" b="72380"/>
          <a:stretch/>
        </p:blipFill>
        <p:spPr>
          <a:xfrm>
            <a:off x="7750803" y="1038726"/>
            <a:ext cx="856332" cy="7470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7610688" y="858235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059832" y="1916832"/>
            <a:ext cx="5721940" cy="4623873"/>
          </a:xfrm>
          <a:prstGeom prst="bracketPair">
            <a:avLst/>
          </a:prstGeom>
          <a:noFill/>
          <a:ln w="3175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Shape 69"/>
          <p:cNvSpPr/>
          <p:nvPr/>
        </p:nvSpPr>
        <p:spPr>
          <a:xfrm>
            <a:off x="179512" y="2564904"/>
            <a:ext cx="2810811" cy="20882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Shape 71"/>
          <p:cNvSpPr/>
          <p:nvPr/>
        </p:nvSpPr>
        <p:spPr>
          <a:xfrm>
            <a:off x="323528" y="2852936"/>
            <a:ext cx="2460271" cy="1584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контроля работ ремонта имущества применяются следующие методы: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/>
        </p:blipFill>
        <p:spPr>
          <a:xfrm>
            <a:off x="971600" y="4985657"/>
            <a:ext cx="3647356" cy="18723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Shape 179"/>
          <p:cNvCxnSpPr/>
          <p:nvPr/>
        </p:nvCxnSpPr>
        <p:spPr>
          <a:xfrm>
            <a:off x="3563888" y="2708920"/>
            <a:ext cx="0" cy="3024336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0723"/>
          <a:stretch/>
        </p:blipFill>
        <p:spPr>
          <a:xfrm>
            <a:off x="-530" y="5004235"/>
            <a:ext cx="1067847" cy="187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68366"/>
          <a:stretch/>
        </p:blipFill>
        <p:spPr>
          <a:xfrm>
            <a:off x="7990728" y="4982464"/>
            <a:ext cx="1153802" cy="187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/>
        </p:blipFill>
        <p:spPr>
          <a:xfrm>
            <a:off x="4573955" y="4981830"/>
            <a:ext cx="3647356" cy="187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62696" r="29936" b="93492"/>
          <a:stretch/>
        </p:blipFill>
        <p:spPr>
          <a:xfrm>
            <a:off x="7812360" y="749740"/>
            <a:ext cx="842611" cy="7350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hape 157"/>
          <p:cNvCxnSpPr/>
          <p:nvPr/>
        </p:nvCxnSpPr>
        <p:spPr>
          <a:xfrm>
            <a:off x="0" y="1124744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Shape 158"/>
          <p:cNvSpPr/>
          <p:nvPr/>
        </p:nvSpPr>
        <p:spPr>
          <a:xfrm>
            <a:off x="7596336" y="548680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203018" y="2060848"/>
            <a:ext cx="3864926" cy="621712"/>
          </a:xfrm>
          <a:prstGeom prst="roundRect">
            <a:avLst>
              <a:gd name="adj" fmla="val 16667"/>
            </a:avLst>
          </a:prstGeom>
          <a:solidFill>
            <a:srgbClr val="FFE79B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algn="ctr">
              <a:buSzPct val="25000"/>
            </a:pP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 объектов  жилищного фонда </a:t>
            </a:r>
            <a:endParaRPr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615838" y="2780928"/>
            <a:ext cx="2211944" cy="950406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Санитарное содержание дома, содержание элементов благоустройства и озеленения</a:t>
            </a:r>
            <a:endParaRPr lang="ru-RU"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611560" y="3812694"/>
            <a:ext cx="2211946" cy="840442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Контроль технического состояния МКД, его инженерных систем в целом</a:t>
            </a:r>
            <a:endParaRPr lang="ru-RU"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611560" y="4725144"/>
            <a:ext cx="2211946" cy="936104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Контроль технического состояния отдельных конструкций  и элементов внешнего благоустройства</a:t>
            </a:r>
            <a:endParaRPr lang="ru-RU"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4860032" y="2204864"/>
            <a:ext cx="2232248" cy="432048"/>
          </a:xfrm>
          <a:prstGeom prst="roundRect">
            <a:avLst>
              <a:gd name="adj" fmla="val 16667"/>
            </a:avLst>
          </a:prstGeom>
          <a:solidFill>
            <a:srgbClr val="FFE79B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Текущий ремонт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499992" y="2924944"/>
            <a:ext cx="2232248" cy="2304256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Восстановление исправности или работоспособности дома, замена или восстановление основных частей  ограниченной номенклатуры в объеме, установленном в годовых и среднесрочных планах  эксплуатирующей организации </a:t>
            </a:r>
            <a:endParaRPr lang="ru-RU"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131840" y="3933056"/>
            <a:ext cx="936104" cy="576064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Плановые общие осмотры</a:t>
            </a:r>
            <a:endParaRPr lang="ru-RU"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3131840" y="4797152"/>
            <a:ext cx="936104" cy="648072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Плановые частичные осмотры</a:t>
            </a:r>
            <a:endParaRPr lang="ru-RU"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7226550" y="2204864"/>
            <a:ext cx="1665930" cy="576064"/>
          </a:xfrm>
          <a:prstGeom prst="roundRect">
            <a:avLst>
              <a:gd name="adj" fmla="val 16667"/>
            </a:avLst>
          </a:prstGeom>
          <a:solidFill>
            <a:srgbClr val="FFE79B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Капитальный ремонт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7308304" y="3198674"/>
            <a:ext cx="1656184" cy="2390566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здания с заменой при необходимости конструктивных  элементов  и системы инженерного оборудования  с устранением морального износа путем их модернизации</a:t>
            </a:r>
            <a:endParaRPr lang="ru-RU"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4" name="Shape 174"/>
          <p:cNvCxnSpPr/>
          <p:nvPr/>
        </p:nvCxnSpPr>
        <p:spPr>
          <a:xfrm flipH="1">
            <a:off x="8028384" y="2780928"/>
            <a:ext cx="2298" cy="43205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5" name="Shape 175"/>
          <p:cNvCxnSpPr/>
          <p:nvPr/>
        </p:nvCxnSpPr>
        <p:spPr>
          <a:xfrm>
            <a:off x="6876256" y="2636912"/>
            <a:ext cx="0" cy="288032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6" name="Shape 176"/>
          <p:cNvCxnSpPr/>
          <p:nvPr/>
        </p:nvCxnSpPr>
        <p:spPr>
          <a:xfrm flipH="1">
            <a:off x="2843808" y="5157192"/>
            <a:ext cx="293673" cy="229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7" name="Shape 177"/>
          <p:cNvCxnSpPr/>
          <p:nvPr/>
        </p:nvCxnSpPr>
        <p:spPr>
          <a:xfrm flipH="1">
            <a:off x="2843808" y="4221088"/>
            <a:ext cx="293673" cy="229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8" name="Shape 178"/>
          <p:cNvCxnSpPr/>
          <p:nvPr/>
        </p:nvCxnSpPr>
        <p:spPr>
          <a:xfrm rot="16200000" flipH="1">
            <a:off x="5652120" y="2780928"/>
            <a:ext cx="288032" cy="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9" name="Shape 179"/>
          <p:cNvCxnSpPr/>
          <p:nvPr/>
        </p:nvCxnSpPr>
        <p:spPr>
          <a:xfrm flipH="1">
            <a:off x="323528" y="2708099"/>
            <a:ext cx="1" cy="3673229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0" name="Shape 180"/>
          <p:cNvCxnSpPr/>
          <p:nvPr/>
        </p:nvCxnSpPr>
        <p:spPr>
          <a:xfrm>
            <a:off x="326117" y="5301208"/>
            <a:ext cx="293673" cy="229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1" name="Shape 181"/>
          <p:cNvCxnSpPr/>
          <p:nvPr/>
        </p:nvCxnSpPr>
        <p:spPr>
          <a:xfrm>
            <a:off x="334736" y="4365104"/>
            <a:ext cx="293673" cy="229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2" name="Shape 182"/>
          <p:cNvCxnSpPr/>
          <p:nvPr/>
        </p:nvCxnSpPr>
        <p:spPr>
          <a:xfrm>
            <a:off x="336763" y="3391843"/>
            <a:ext cx="293673" cy="229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3" name="Shape 183"/>
          <p:cNvSpPr txBox="1"/>
          <p:nvPr/>
        </p:nvSpPr>
        <p:spPr>
          <a:xfrm>
            <a:off x="251520" y="1268760"/>
            <a:ext cx="5472608" cy="216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учетом "Правил содержания общего имущества в многоквартирном доме", утвержденных постановлением Правительства РФ от 13 августа 2006 года N 491</a:t>
            </a:r>
            <a:endParaRPr lang="ru-RU" dirty="0">
              <a:solidFill>
                <a:srgbClr val="0E19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Shape 100"/>
          <p:cNvSpPr txBox="1"/>
          <p:nvPr/>
        </p:nvSpPr>
        <p:spPr>
          <a:xfrm>
            <a:off x="179512" y="620688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СИСТЕМА СОДЕРЖАНИЯ МНОГОКВАРТИРНЫХ ДОМОВ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Shape 163"/>
          <p:cNvSpPr/>
          <p:nvPr/>
        </p:nvSpPr>
        <p:spPr>
          <a:xfrm>
            <a:off x="6156175" y="1628800"/>
            <a:ext cx="1512169" cy="456766"/>
          </a:xfrm>
          <a:prstGeom prst="roundRect">
            <a:avLst>
              <a:gd name="adj" fmla="val 16667"/>
            </a:avLst>
          </a:prstGeom>
          <a:solidFill>
            <a:srgbClr val="FFE79B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РЕМОНТЫ</a:t>
            </a:r>
            <a:endParaRPr lang="ru-RU" sz="1200"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200"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2" name="Shape 179"/>
          <p:cNvCxnSpPr/>
          <p:nvPr/>
        </p:nvCxnSpPr>
        <p:spPr>
          <a:xfrm>
            <a:off x="4283968" y="4293096"/>
            <a:ext cx="0" cy="864096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5" name="Shape 181"/>
          <p:cNvCxnSpPr/>
          <p:nvPr/>
        </p:nvCxnSpPr>
        <p:spPr>
          <a:xfrm>
            <a:off x="4278327" y="4653136"/>
            <a:ext cx="221665" cy="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53" name="Shape 162"/>
          <p:cNvSpPr/>
          <p:nvPr/>
        </p:nvSpPr>
        <p:spPr>
          <a:xfrm>
            <a:off x="611560" y="5733256"/>
            <a:ext cx="2211946" cy="432048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Наладка и регулировка инженерных систем</a:t>
            </a:r>
            <a:endParaRPr lang="ru-RU"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" name="Shape 180"/>
          <p:cNvCxnSpPr/>
          <p:nvPr/>
        </p:nvCxnSpPr>
        <p:spPr>
          <a:xfrm>
            <a:off x="323528" y="6021288"/>
            <a:ext cx="293673" cy="229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56" name="Shape 180"/>
          <p:cNvCxnSpPr/>
          <p:nvPr/>
        </p:nvCxnSpPr>
        <p:spPr>
          <a:xfrm>
            <a:off x="323528" y="6381328"/>
            <a:ext cx="293673" cy="229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60" name="Shape 162"/>
          <p:cNvSpPr/>
          <p:nvPr/>
        </p:nvSpPr>
        <p:spPr>
          <a:xfrm>
            <a:off x="611560" y="6237312"/>
            <a:ext cx="2211946" cy="404664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Аварийное обслуживание</a:t>
            </a:r>
            <a:endParaRPr lang="ru-RU"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Shape 166"/>
          <p:cNvSpPr/>
          <p:nvPr/>
        </p:nvSpPr>
        <p:spPr>
          <a:xfrm>
            <a:off x="3059832" y="5733256"/>
            <a:ext cx="1224136" cy="836712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Подготовка МКД к сезонной эксплуатации </a:t>
            </a:r>
            <a:endParaRPr lang="ru-RU" sz="1200" dirty="0">
              <a:solidFill>
                <a:srgbClr val="4C53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Shape 166"/>
          <p:cNvSpPr/>
          <p:nvPr/>
        </p:nvSpPr>
        <p:spPr>
          <a:xfrm>
            <a:off x="4499992" y="5301208"/>
            <a:ext cx="2664296" cy="1556792"/>
          </a:xfrm>
          <a:prstGeom prst="roundRect">
            <a:avLst>
              <a:gd name="adj" fmla="val 16667"/>
            </a:avLst>
          </a:prstGeom>
          <a:solidFill>
            <a:srgbClr val="E5E5E5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Поддержание в исправности и работоспособности конструкции, помещений и инженерного оборудования жилых  за счет финансирования населением  в соответствии с нормативными актами </a:t>
            </a:r>
          </a:p>
        </p:txBody>
      </p:sp>
      <p:cxnSp>
        <p:nvCxnSpPr>
          <p:cNvPr id="71" name="Shape 181"/>
          <p:cNvCxnSpPr/>
          <p:nvPr/>
        </p:nvCxnSpPr>
        <p:spPr>
          <a:xfrm>
            <a:off x="4283968" y="6165304"/>
            <a:ext cx="221665" cy="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2" name="Shape 176"/>
          <p:cNvCxnSpPr/>
          <p:nvPr/>
        </p:nvCxnSpPr>
        <p:spPr>
          <a:xfrm flipH="1">
            <a:off x="2766159" y="6093296"/>
            <a:ext cx="293673" cy="229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5" name="Shape 174"/>
          <p:cNvCxnSpPr/>
          <p:nvPr/>
        </p:nvCxnSpPr>
        <p:spPr>
          <a:xfrm rot="5400000">
            <a:off x="6730569" y="5158864"/>
            <a:ext cx="293673" cy="2298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7" name="Shape 181"/>
          <p:cNvCxnSpPr/>
          <p:nvPr/>
        </p:nvCxnSpPr>
        <p:spPr>
          <a:xfrm>
            <a:off x="4067944" y="4293096"/>
            <a:ext cx="221665" cy="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8" name="Shape 181"/>
          <p:cNvCxnSpPr/>
          <p:nvPr/>
        </p:nvCxnSpPr>
        <p:spPr>
          <a:xfrm>
            <a:off x="4067944" y="5157192"/>
            <a:ext cx="221665" cy="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l="42811" t="9805" r="36274" b="67646"/>
          <a:stretch/>
        </p:blipFill>
        <p:spPr>
          <a:xfrm>
            <a:off x="7803367" y="764704"/>
            <a:ext cx="696685" cy="75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3784"/>
          <a:stretch/>
        </p:blipFill>
        <p:spPr>
          <a:xfrm>
            <a:off x="0" y="1832019"/>
            <a:ext cx="9144000" cy="5053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23528" y="692696"/>
            <a:ext cx="7123066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ru-RU" sz="2400" b="1" dirty="0" smtClean="0">
                <a:solidFill>
                  <a:srgbClr val="0E19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УСЛУГА  ТЕКУЩЕГО СОДЕРЖАНИЯ</a:t>
            </a:r>
            <a:endParaRPr lang="ru-RU" sz="2400" b="1" dirty="0">
              <a:solidFill>
                <a:srgbClr val="0E19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0" y="1165877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7610688" y="622941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77189" y="1924881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77189" y="4018907"/>
            <a:ext cx="541400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556792"/>
            <a:ext cx="7488832" cy="3416320"/>
          </a:xfrm>
          <a:prstGeom prst="rect">
            <a:avLst/>
          </a:prstGeom>
          <a:solidFill>
            <a:srgbClr val="FFE79B">
              <a:alpha val="73000"/>
            </a:srgbClr>
          </a:solidFill>
        </p:spPr>
        <p:txBody>
          <a:bodyPr wrap="square">
            <a:spAutoFit/>
          </a:bodyPr>
          <a:lstStyle/>
          <a:p>
            <a:pPr indent="-342900" eaLnBrk="0" hangingPunct="0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комплекс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профилактических действий </a:t>
            </a:r>
            <a:r>
              <a:rPr lang="ru-RU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(работ), направленных на предупреждение преждевременного износа многоквартирного дома и его частей, а так же на поддержание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нормативного или работоспособного </a:t>
            </a:r>
            <a:r>
              <a:rPr lang="ru-RU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технического состояния многоквартирного дома и создание комфортных условий проживания по объему работ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, не превышающих текущий ремонт</a:t>
            </a:r>
            <a:r>
              <a:rPr lang="ru-RU" sz="24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lang="ru-RU" sz="2400" b="1" baseline="300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6021288"/>
            <a:ext cx="8820472" cy="73866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ru-RU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ГОСТ Р 56192-2014 Содержание МКД</a:t>
            </a:r>
          </a:p>
          <a:p>
            <a:pPr algn="ctr"/>
            <a:r>
              <a:rPr lang="ru-RU" b="1" kern="1200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l="42811" t="9805" r="36274" b="67646"/>
          <a:stretch/>
        </p:blipFill>
        <p:spPr>
          <a:xfrm>
            <a:off x="7803367" y="764704"/>
            <a:ext cx="696685" cy="75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3784"/>
          <a:stretch/>
        </p:blipFill>
        <p:spPr>
          <a:xfrm>
            <a:off x="0" y="1832019"/>
            <a:ext cx="9144000" cy="5053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23528" y="674112"/>
            <a:ext cx="7123066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ru-RU" sz="2400" b="1" dirty="0" smtClean="0">
                <a:solidFill>
                  <a:srgbClr val="0E19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 ЗДАНИЙ И СООРУЖЕНИЙ</a:t>
            </a:r>
            <a:endParaRPr lang="ru-RU" sz="2400" b="1" dirty="0">
              <a:solidFill>
                <a:srgbClr val="0E19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0" y="1165877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7610688" y="622941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77189" y="1924881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77189" y="4018907"/>
            <a:ext cx="541400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50048"/>
            <a:ext cx="7200800" cy="1938992"/>
          </a:xfrm>
          <a:prstGeom prst="rect">
            <a:avLst/>
          </a:prstGeom>
          <a:solidFill>
            <a:srgbClr val="FFE79B">
              <a:alpha val="73000"/>
            </a:srgbClr>
          </a:solidFill>
        </p:spPr>
        <p:txBody>
          <a:bodyPr wrap="square">
            <a:spAutoFit/>
          </a:bodyPr>
          <a:lstStyle/>
          <a:p>
            <a:pPr lvl="0" indent="-342900" eaLnBrk="0" hangingPunct="0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комплекс организационных и технических мероприятий по устранению физического и морального износа, не связанных с изменением основных технико-экономических показателей здания</a:t>
            </a:r>
            <a:r>
              <a:rPr lang="ru-RU" sz="2400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lang="ru-RU" sz="2400" b="1" baseline="300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805264"/>
            <a:ext cx="9144000" cy="73866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ВСН 58-88 (</a:t>
            </a:r>
            <a:r>
              <a:rPr lang="ru-RU" b="1" dirty="0" err="1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Ведомственные строительные нормы </a:t>
            </a:r>
            <a:r>
              <a:rPr lang="ru-RU" b="1" dirty="0" err="1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Госкомархитектуры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"Положение об организации и проведении реконструкции, ремонта и технического обслуживания зданий объектов коммунального и социально-культурного назначения"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6795" b="21459"/>
          <a:stretch/>
        </p:blipFill>
        <p:spPr>
          <a:xfrm>
            <a:off x="621434" y="3920034"/>
            <a:ext cx="8522566" cy="293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323528" y="692696"/>
            <a:ext cx="7830639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1" dirty="0" smtClean="0">
                <a:solidFill>
                  <a:srgbClr val="0E19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ВИДЫ РЕМОНТОВ ЗДАНИЙ</a:t>
            </a:r>
            <a:endParaRPr lang="ru-RU" sz="2400" b="1" dirty="0">
              <a:solidFill>
                <a:srgbClr val="0E19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9" name="Shape 139"/>
          <p:cNvCxnSpPr/>
          <p:nvPr/>
        </p:nvCxnSpPr>
        <p:spPr>
          <a:xfrm>
            <a:off x="0" y="1268760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Shape 140"/>
          <p:cNvSpPr/>
          <p:nvPr/>
        </p:nvSpPr>
        <p:spPr>
          <a:xfrm>
            <a:off x="7603874" y="764704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l="43492" t="10924" r="37114" b="69322"/>
          <a:stretch/>
        </p:blipFill>
        <p:spPr>
          <a:xfrm>
            <a:off x="7850982" y="980728"/>
            <a:ext cx="587828" cy="5987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1700808"/>
            <a:ext cx="5328592" cy="440120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Текущий ремонт </a:t>
            </a:r>
            <a:r>
              <a:rPr lang="ru-RU" sz="2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</a:t>
            </a:r>
            <a:r>
              <a:rPr lang="ru-RU" sz="2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здания с целью восстановления исправности (работоспособности) его конструкций и систем инженерного оборудования, а также поддержания эксплуатационных показателей</a:t>
            </a:r>
            <a:r>
              <a:rPr lang="ru-RU" sz="2000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Капитальный ремонт </a:t>
            </a:r>
            <a:r>
              <a:rPr lang="ru-RU" sz="2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ремонт</a:t>
            </a:r>
            <a:r>
              <a:rPr lang="ru-RU" sz="2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здания с целью восстановления его ресурса с заменой, при необходимости, конструктивных элементов и систем инженерного оборудования, а также улучшения эксплуатационных показателей</a:t>
            </a:r>
            <a:r>
              <a:rPr lang="ru-RU" sz="2000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</a:p>
        </p:txBody>
      </p:sp>
      <p:sp>
        <p:nvSpPr>
          <p:cNvPr id="12" name="Shape 59"/>
          <p:cNvSpPr/>
          <p:nvPr/>
        </p:nvSpPr>
        <p:spPr>
          <a:xfrm>
            <a:off x="251520" y="1556792"/>
            <a:ext cx="6120680" cy="4598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02801" y="0"/>
                </a:lnTo>
                <a:lnTo>
                  <a:pt x="120000" y="59999"/>
                </a:lnTo>
                <a:lnTo>
                  <a:pt x="103973" y="119999"/>
                </a:lnTo>
                <a:lnTo>
                  <a:pt x="0" y="119999"/>
                </a:lnTo>
              </a:path>
            </a:pathLst>
          </a:custGeom>
          <a:noFill/>
          <a:ln w="31750" cap="flat" cmpd="sng">
            <a:solidFill>
              <a:srgbClr val="385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Shape 198"/>
          <p:cNvSpPr/>
          <p:nvPr/>
        </p:nvSpPr>
        <p:spPr>
          <a:xfrm>
            <a:off x="6372200" y="2420888"/>
            <a:ext cx="2448272" cy="12961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ГОСТ Р 56535 – 2015 </a:t>
            </a:r>
          </a:p>
          <a:p>
            <a:pPr lvl="0" algn="ctr">
              <a:buSzPct val="25000"/>
            </a:pPr>
            <a:r>
              <a:rPr lang="ru-RU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УСЛУГИ ТЕКУЩЕГО РЕМОНТА ОБЩЕГО ИМУЩЕСТВА МНОГОКВАРТИРНЫХ ДОМОВ</a:t>
            </a:r>
            <a:endParaRPr lang="ru-RU" sz="1200"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Shape 198"/>
          <p:cNvSpPr/>
          <p:nvPr/>
        </p:nvSpPr>
        <p:spPr>
          <a:xfrm>
            <a:off x="6372200" y="4509120"/>
            <a:ext cx="2448272" cy="12961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ГОСТ Р 56193 – 2014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УСЛУГИ КАПИТАЛЬНОГО РЕМОНТА ОБЩЕГО ИМУЩЕСТВА МНОГОКВАРТИРНЫХ ДОМОВ </a:t>
            </a:r>
            <a:endParaRPr lang="ru-RU" sz="1200" b="1" dirty="0">
              <a:solidFill>
                <a:schemeClr val="tx1">
                  <a:lumMod val="90000"/>
                  <a:lumOff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165304"/>
            <a:ext cx="9144000" cy="73866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ВСН 58-88 (</a:t>
            </a:r>
            <a:r>
              <a:rPr lang="ru-RU" b="1" dirty="0" err="1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Ведомственные строительные нормы </a:t>
            </a:r>
            <a:r>
              <a:rPr lang="ru-RU" b="1" dirty="0" err="1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Госкомархитектуры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"Положение об организации и проведении реконструкции, ремонта и технического обслуживания зданий объектов коммунального и социально-культурного назначения"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l="42811" t="9805" r="36274" b="67646"/>
          <a:stretch/>
        </p:blipFill>
        <p:spPr>
          <a:xfrm>
            <a:off x="7803367" y="764704"/>
            <a:ext cx="696685" cy="75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3784"/>
          <a:stretch/>
        </p:blipFill>
        <p:spPr>
          <a:xfrm>
            <a:off x="0" y="1832019"/>
            <a:ext cx="9144000" cy="5053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23528" y="674112"/>
            <a:ext cx="7123066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ru-RU" sz="2400" b="1" dirty="0" smtClean="0">
                <a:solidFill>
                  <a:srgbClr val="0E19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ТЕКУЩИЙ РЕМОНТ</a:t>
            </a:r>
            <a:endParaRPr lang="ru-RU" sz="2400" b="1" dirty="0">
              <a:solidFill>
                <a:srgbClr val="0E19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0" y="1165877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7610688" y="622941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77189" y="1924881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77189" y="4018907"/>
            <a:ext cx="541400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628800"/>
            <a:ext cx="7632848" cy="4144724"/>
          </a:xfrm>
          <a:prstGeom prst="rect">
            <a:avLst/>
          </a:prstGeom>
          <a:solidFill>
            <a:srgbClr val="FFE79B">
              <a:alpha val="73000"/>
            </a:srgbClr>
          </a:solidFill>
        </p:spPr>
        <p:txBody>
          <a:bodyPr wrap="square">
            <a:spAutoFit/>
          </a:bodyPr>
          <a:lstStyle/>
          <a:p>
            <a:pPr indent="-342900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-комплекс работ (услуг), включенных в план работ и проводимых в рамках содержания общего имущества МКД, связанных с восстановлением, потерявших в процессе эксплуатации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функциональную способность 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частей, на аналогичные или иные, улучшающие показатели до их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нормативного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состояния, когда объем таких работ не превышает 30% от ремонтируемого имущества</a:t>
            </a:r>
            <a:r>
              <a:rPr lang="ru-RU" sz="2000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</a:p>
          <a:p>
            <a:pPr indent="-342900" eaLnBrk="0" hangingPunct="0">
              <a:spcBef>
                <a:spcPts val="600"/>
              </a:spcBef>
            </a:pPr>
            <a:endParaRPr lang="ru-RU" sz="2000" b="1" baseline="30000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Услуга текущего ремонта - одна из видов услуг входящих в состав содержания имущества, в ходе выполнения которой происходит его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поэтапное восстановление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нормативного технического состояния</a:t>
            </a:r>
            <a:r>
              <a:rPr lang="ru-RU" sz="2000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093296"/>
            <a:ext cx="9144000" cy="95410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ru-RU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ГОСТ Р 56535 – 2015   Услуги текущего ремонта общего имущества многоквартирных домов</a:t>
            </a:r>
          </a:p>
          <a:p>
            <a:pPr>
              <a:buSzPct val="25000"/>
            </a:pPr>
            <a:r>
              <a:rPr lang="ru-RU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ГОСТ Р 56192-2014. Услуги содержания общего имущества многоквартирных домов</a:t>
            </a:r>
          </a:p>
          <a:p>
            <a:pPr lvl="0">
              <a:buSzPct val="25000"/>
            </a:pPr>
            <a:endParaRPr lang="ru-RU" b="1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l="42811" t="9805" r="36274" b="67646"/>
          <a:stretch/>
        </p:blipFill>
        <p:spPr>
          <a:xfrm>
            <a:off x="7803367" y="764704"/>
            <a:ext cx="696685" cy="75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3784"/>
          <a:stretch/>
        </p:blipFill>
        <p:spPr>
          <a:xfrm>
            <a:off x="0" y="1832019"/>
            <a:ext cx="9144000" cy="5053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23528" y="674112"/>
            <a:ext cx="7123066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ru-RU" sz="2400" b="1" dirty="0" smtClean="0">
                <a:solidFill>
                  <a:srgbClr val="0E19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КАПИТАЛЬНЫЙ РЕМОНТ</a:t>
            </a:r>
            <a:endParaRPr lang="ru-RU" sz="2400" b="1" dirty="0">
              <a:solidFill>
                <a:srgbClr val="0E19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0" y="1165877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7610688" y="622941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77189" y="1924881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77189" y="4018907"/>
            <a:ext cx="541400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13931"/>
            <a:ext cx="7416824" cy="4247317"/>
          </a:xfrm>
          <a:prstGeom prst="rect">
            <a:avLst/>
          </a:prstGeom>
          <a:solidFill>
            <a:srgbClr val="FFE79B">
              <a:alpha val="73000"/>
            </a:srgbClr>
          </a:solidFill>
        </p:spPr>
        <p:txBody>
          <a:bodyPr wrap="square">
            <a:spAutoFit/>
          </a:bodyPr>
          <a:lstStyle/>
          <a:p>
            <a:pPr indent="-342900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Капитальному ремонту подлежит имущество,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нормативное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техническое состояние которого невозможно обеспечить в процессе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текущего содержания и проведения текущего ремонта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за исключением случаев, когда МКД признаны, в установленном Правительством РФ порядке, аварийными, подлежащими расселению и сносу</a:t>
            </a:r>
            <a:r>
              <a:rPr lang="ru-RU" sz="2000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</a:p>
          <a:p>
            <a:pPr indent="-342900" eaLnBrk="0" hangingPunct="0">
              <a:spcBef>
                <a:spcPts val="600"/>
              </a:spcBef>
            </a:pPr>
            <a:endParaRPr lang="ru-RU" sz="2000" b="1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Услуга капитального ремонта общего имущества одна из видов услуг входящих в состав содержания имущества, в ходе выполнения которой происходит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восстановление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нормативного технического состояния имущества</a:t>
            </a:r>
            <a:r>
              <a:rPr lang="ru-RU" sz="2000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805264"/>
            <a:ext cx="9144000" cy="73866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ГОСТ Р 56193 – 2014.  Услуги капитального ремонта общего имущества многоквартирных домов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ru-RU" b="1" baseline="300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ГОСТ Р 56192-2014. Услуги содержания общего имущества многоквартирных домов  </a:t>
            </a:r>
          </a:p>
          <a:p>
            <a:pPr lvl="0" algn="ctr"/>
            <a:endParaRPr lang="ru-RU" b="1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r="6795" b="21459"/>
          <a:stretch/>
        </p:blipFill>
        <p:spPr>
          <a:xfrm>
            <a:off x="621433" y="3930867"/>
            <a:ext cx="8522566" cy="293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51520" y="764704"/>
            <a:ext cx="7428882" cy="685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КЛАССИФИКАЦИЯ РЕМОНТОВ МКД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1" name="Shape 101"/>
          <p:cNvCxnSpPr/>
          <p:nvPr/>
        </p:nvCxnSpPr>
        <p:spPr>
          <a:xfrm rot="10800000" flipH="1">
            <a:off x="0" y="1196752"/>
            <a:ext cx="7610687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0E191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Shape 102"/>
          <p:cNvSpPr/>
          <p:nvPr/>
        </p:nvSpPr>
        <p:spPr>
          <a:xfrm>
            <a:off x="7596336" y="620688"/>
            <a:ext cx="1082047" cy="1082047"/>
          </a:xfrm>
          <a:prstGeom prst="ellipse">
            <a:avLst/>
          </a:prstGeom>
          <a:noFill/>
          <a:ln w="19050" cap="flat" cmpd="sng">
            <a:solidFill>
              <a:srgbClr val="0E191E"/>
            </a:solidFill>
            <a:prstDash val="solid"/>
            <a:miter/>
            <a:headEnd type="none" w="med" len="med"/>
            <a:tailEnd type="none" w="med" len="med"/>
          </a:ln>
          <a:effectLst>
            <a:outerShdw blurRad="12699" rotWithShape="0">
              <a:srgbClr val="000000">
                <a:alpha val="49803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823588" y="3501008"/>
            <a:ext cx="2492828" cy="792088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>
              <a:buSzPct val="25000"/>
            </a:pPr>
            <a:r>
              <a:rPr lang="ru-RU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комплексный капитальный ремонт </a:t>
            </a:r>
            <a:endParaRPr lang="ru-RU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5823588" y="4581128"/>
            <a:ext cx="2492828" cy="792088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выборочный капитальный ремонт </a:t>
            </a:r>
            <a:endParaRPr lang="ru-RU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693887" y="1772816"/>
            <a:ext cx="3478513" cy="1081413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КАПИТАЛЬНЫЙ РЕМОНТ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400" u="sng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10" name="Shape 110"/>
          <p:cNvCxnSpPr/>
          <p:nvPr/>
        </p:nvCxnSpPr>
        <p:spPr>
          <a:xfrm>
            <a:off x="5206625" y="2852936"/>
            <a:ext cx="13447" cy="216024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 flipV="1">
            <a:off x="5206488" y="5004650"/>
            <a:ext cx="617100" cy="8526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2" name="Shape 112"/>
          <p:cNvCxnSpPr>
            <a:endCxn id="104" idx="1"/>
          </p:cNvCxnSpPr>
          <p:nvPr/>
        </p:nvCxnSpPr>
        <p:spPr>
          <a:xfrm>
            <a:off x="5206488" y="3883872"/>
            <a:ext cx="617100" cy="1318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20" name="Shape 58"/>
          <p:cNvPicPr preferRelativeResize="0"/>
          <p:nvPr/>
        </p:nvPicPr>
        <p:blipFill rotWithShape="1">
          <a:blip r:embed="rId4">
            <a:alphaModFix/>
          </a:blip>
          <a:srcRect l="43492" t="10924" r="37114" b="69322"/>
          <a:stretch/>
        </p:blipFill>
        <p:spPr>
          <a:xfrm>
            <a:off x="7812360" y="836712"/>
            <a:ext cx="587828" cy="5987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104"/>
          <p:cNvSpPr/>
          <p:nvPr/>
        </p:nvSpPr>
        <p:spPr>
          <a:xfrm>
            <a:off x="1763688" y="3284984"/>
            <a:ext cx="2492828" cy="621712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планово-предупредительный ремонт</a:t>
            </a:r>
            <a:endParaRPr lang="ru-RU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Shape 105"/>
          <p:cNvSpPr/>
          <p:nvPr/>
        </p:nvSpPr>
        <p:spPr>
          <a:xfrm>
            <a:off x="1741046" y="4221088"/>
            <a:ext cx="2492828" cy="720080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lvl="0" algn="ctr">
              <a:buSzPct val="25000"/>
            </a:pPr>
            <a:r>
              <a:rPr lang="ru-RU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Аварийный (непредвиденный) ремонт</a:t>
            </a:r>
          </a:p>
        </p:txBody>
      </p:sp>
      <p:sp>
        <p:nvSpPr>
          <p:cNvPr id="26" name="Shape 106"/>
          <p:cNvSpPr/>
          <p:nvPr/>
        </p:nvSpPr>
        <p:spPr>
          <a:xfrm>
            <a:off x="467544" y="1772816"/>
            <a:ext cx="3478513" cy="1081413"/>
          </a:xfrm>
          <a:prstGeom prst="roundRect">
            <a:avLst>
              <a:gd name="adj" fmla="val 16667"/>
            </a:avLst>
          </a:prstGeom>
          <a:solidFill>
            <a:srgbClr val="385C9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lang="ru-RU" sz="1600" b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ТЕКУЩИЙ  РЕМОНТ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400" u="sng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7" name="Shape 110"/>
          <p:cNvCxnSpPr/>
          <p:nvPr/>
        </p:nvCxnSpPr>
        <p:spPr>
          <a:xfrm>
            <a:off x="1124083" y="2782221"/>
            <a:ext cx="0" cy="249280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" name="Shape 111"/>
          <p:cNvCxnSpPr/>
          <p:nvPr/>
        </p:nvCxnSpPr>
        <p:spPr>
          <a:xfrm flipV="1">
            <a:off x="1123946" y="4581128"/>
            <a:ext cx="617100" cy="982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9" name="Shape 112"/>
          <p:cNvCxnSpPr>
            <a:endCxn id="24" idx="1"/>
          </p:cNvCxnSpPr>
          <p:nvPr/>
        </p:nvCxnSpPr>
        <p:spPr>
          <a:xfrm>
            <a:off x="1146588" y="3595840"/>
            <a:ext cx="617100" cy="0"/>
          </a:xfrm>
          <a:prstGeom prst="straightConnector1">
            <a:avLst/>
          </a:prstGeom>
          <a:noFill/>
          <a:ln w="9525" cap="flat" cmpd="sng">
            <a:solidFill>
              <a:srgbClr val="385C9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4" name="Прямоугольник 33"/>
          <p:cNvSpPr/>
          <p:nvPr/>
        </p:nvSpPr>
        <p:spPr>
          <a:xfrm>
            <a:off x="179512" y="5085184"/>
            <a:ext cx="496855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рамках текущего ремонта может проводиться 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косметический ремонт 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(работы по восстановлению общего имущества, потерявшего в процессе эксплуатации архитектурно-эстетический внешний вид)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0" y="6858000"/>
            <a:ext cx="9684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Косметический ремонт проводится в отношении оштукатуренных, шпаклеванных, окрашенных, декоративных, облицованных поверхностей имущества. Для формирования и (или) сохранения единого архитектурно-эстетического внешнего вида, косметический ремонт должен проводиться по отношению ко всему объему поверхности ремонтируемого имущества независимо от объема выполняемых работ.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99584" y="5589240"/>
            <a:ext cx="3204864" cy="95410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П.6 ГОСТ Р 56193 – 2014 </a:t>
            </a:r>
          </a:p>
          <a:p>
            <a:pPr algn="ctr"/>
            <a:r>
              <a:rPr lang="ru-RU" dirty="0" smtClean="0">
                <a:solidFill>
                  <a:srgbClr val="4C53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услуги капитального ремонта общего имущества многоквартирных домов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Другая 2">
      <a:dk1>
        <a:srgbClr val="002046"/>
      </a:dk1>
      <a:lt1>
        <a:srgbClr val="FFFFFF"/>
      </a:lt1>
      <a:dk2>
        <a:srgbClr val="0066B3"/>
      </a:dk2>
      <a:lt2>
        <a:srgbClr val="D9E6ED"/>
      </a:lt2>
      <a:accent1>
        <a:srgbClr val="8FC54C"/>
      </a:accent1>
      <a:accent2>
        <a:srgbClr val="C0C0C0"/>
      </a:accent2>
      <a:accent3>
        <a:srgbClr val="3E5057"/>
      </a:accent3>
      <a:accent4>
        <a:srgbClr val="D9E6ED"/>
      </a:accent4>
      <a:accent5>
        <a:srgbClr val="DE7A5A"/>
      </a:accent5>
      <a:accent6>
        <a:srgbClr val="7296C9"/>
      </a:accent6>
      <a:hlink>
        <a:srgbClr val="436787"/>
      </a:hlink>
      <a:folHlink>
        <a:srgbClr val="548D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C79E9E8-663A-407A-8F3C-4A868D03C696}"/>
</file>

<file path=customXml/itemProps2.xml><?xml version="1.0" encoding="utf-8"?>
<ds:datastoreItem xmlns:ds="http://schemas.openxmlformats.org/officeDocument/2006/customXml" ds:itemID="{1BDC4732-5D98-4CD6-AAAF-E90C62E46572}"/>
</file>

<file path=customXml/itemProps3.xml><?xml version="1.0" encoding="utf-8"?>
<ds:datastoreItem xmlns:ds="http://schemas.openxmlformats.org/officeDocument/2006/customXml" ds:itemID="{34058CA6-651A-4E24-9E2B-3435708295CE}"/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2367</Words>
  <Application>Microsoft Office PowerPoint</Application>
  <PresentationFormat>Экран (4:3)</PresentationFormat>
  <Paragraphs>257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Century Gothic</vt:lpstr>
      <vt:lpstr>Helvetica Neue</vt:lpstr>
      <vt:lpstr>Wingdings</vt:lpstr>
      <vt:lpstr>Calibri</vt:lpstr>
      <vt:lpstr>Noto Sans Symbols</vt:lpstr>
      <vt:lpstr>Tahoma</vt:lpstr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modified xsi:type="dcterms:W3CDTF">2017-02-28T06:39:51Z</dcterms:modified>
</cp:coreProperties>
</file>